
<file path=[Content_Types].xml><?xml version="1.0" encoding="utf-8"?>
<Types xmlns="http://schemas.openxmlformats.org/package/2006/content-types">
  <Default Extension="fntdata" ContentType="application/x-fontdata"/>
  <Default Extension="jpg" ContentType="image/jp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12192000"/>
  <p:embeddedFontLst>
    <p:embeddedFont>
      <p:font typeface="MiSans" panose="020B0604020202020204" charset="-122"/>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860"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s>
</file>

<file path=ppt/media/image1.jpg>
</file>

<file path=ppt/media/image10.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3284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0.jpg"/><Relationship Id="rId4" Type="http://schemas.openxmlformats.org/officeDocument/2006/relationships/image" Target="../media/image9.jp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6857365"/>
          </a:xfrm>
          <a:prstGeom prst="rect">
            <a:avLst/>
          </a:prstGeom>
          <a:gradFill flip="none" rotWithShape="1">
            <a:gsLst>
              <a:gs pos="0">
                <a:srgbClr val="F6F8FD"/>
              </a:gs>
              <a:gs pos="66000">
                <a:srgbClr val="72C3CF"/>
              </a:gs>
              <a:gs pos="100000">
                <a:srgbClr val="72C3CF"/>
              </a:gs>
            </a:gsLst>
            <a:lin ang="5400000" scaled="1"/>
          </a:gradFill>
          <a:ln/>
        </p:spPr>
      </p:sp>
      <p:sp>
        <p:nvSpPr>
          <p:cNvPr id="3" name="Text 1"/>
          <p:cNvSpPr/>
          <p:nvPr/>
        </p:nvSpPr>
        <p:spPr>
          <a:xfrm>
            <a:off x="0" y="0"/>
            <a:ext cx="12249150" cy="685736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3272790" y="2583180"/>
            <a:ext cx="5962650" cy="5962650"/>
          </a:xfrm>
          <a:prstGeom prst="donut">
            <a:avLst>
              <a:gd name="adj" fmla="val 25000"/>
            </a:avLst>
          </a:prstGeom>
          <a:gradFill flip="none" rotWithShape="1">
            <a:gsLst>
              <a:gs pos="0">
                <a:srgbClr val="F6F8FD"/>
              </a:gs>
              <a:gs pos="66000">
                <a:srgbClr val="72C3CF">
                  <a:alpha val="0"/>
                </a:srgbClr>
              </a:gs>
              <a:gs pos="100000">
                <a:srgbClr val="72C3CF">
                  <a:alpha val="0"/>
                </a:srgbClr>
              </a:gs>
            </a:gsLst>
            <a:lin ang="5400000" scaled="1"/>
          </a:gradFill>
          <a:ln/>
        </p:spPr>
      </p:sp>
      <p:sp>
        <p:nvSpPr>
          <p:cNvPr id="5" name="Text 3"/>
          <p:cNvSpPr/>
          <p:nvPr/>
        </p:nvSpPr>
        <p:spPr>
          <a:xfrm>
            <a:off x="-3272790" y="258318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10109835" y="5440045"/>
            <a:ext cx="2676525" cy="2676525"/>
          </a:xfrm>
          <a:prstGeom prst="blockArc">
            <a:avLst>
              <a:gd name="adj1" fmla="val 10800000"/>
              <a:gd name="adj2" fmla="val 0"/>
              <a:gd name="adj3" fmla="val 25000"/>
            </a:avLst>
          </a:prstGeom>
          <a:gradFill flip="none" rotWithShape="1">
            <a:gsLst>
              <a:gs pos="0">
                <a:srgbClr val="F6F8FD"/>
              </a:gs>
              <a:gs pos="100000">
                <a:srgbClr val="72C3CF">
                  <a:alpha val="0"/>
                </a:srgbClr>
              </a:gs>
            </a:gsLst>
            <a:lin ang="5400000" scaled="1"/>
          </a:gradFill>
          <a:ln/>
        </p:spPr>
      </p:sp>
      <p:sp>
        <p:nvSpPr>
          <p:cNvPr id="7" name="Text 5"/>
          <p:cNvSpPr/>
          <p:nvPr/>
        </p:nvSpPr>
        <p:spPr>
          <a:xfrm>
            <a:off x="10109835" y="5440045"/>
            <a:ext cx="2676525" cy="2676525"/>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1390015" y="2153920"/>
            <a:ext cx="10031095" cy="960755"/>
          </a:xfrm>
          <a:prstGeom prst="rect">
            <a:avLst/>
          </a:prstGeom>
          <a:noFill/>
          <a:ln/>
        </p:spPr>
        <p:txBody>
          <a:bodyPr wrap="square" lIns="91440" tIns="45720" rIns="91440" bIns="45720" rtlCol="0" anchor="t"/>
          <a:lstStyle/>
          <a:p>
            <a:pPr algn="ctr">
              <a:lnSpc>
                <a:spcPct val="100000"/>
              </a:lnSpc>
            </a:pPr>
            <a:r>
              <a:rPr lang="en-US" sz="4400" dirty="0">
                <a:solidFill>
                  <a:srgbClr val="FFFFFF"/>
                </a:solidFill>
                <a:latin typeface="MiSans" pitchFamily="34" charset="0"/>
                <a:ea typeface="MiSans" pitchFamily="34" charset="-122"/>
                <a:cs typeface="MiSans" pitchFamily="34" charset="-120"/>
              </a:rPr>
              <a:t>AI-Powered Accounting Workflow</a:t>
            </a:r>
            <a:endParaRPr lang="en-US" sz="1600" dirty="0"/>
          </a:p>
        </p:txBody>
      </p:sp>
      <p:sp>
        <p:nvSpPr>
          <p:cNvPr id="9" name="Text 7"/>
          <p:cNvSpPr/>
          <p:nvPr/>
        </p:nvSpPr>
        <p:spPr>
          <a:xfrm>
            <a:off x="3328670" y="5266055"/>
            <a:ext cx="2775585"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Sean Wong</a:t>
            </a:r>
            <a:endParaRPr lang="en-US" sz="1600" dirty="0"/>
          </a:p>
        </p:txBody>
      </p:sp>
      <p:sp>
        <p:nvSpPr>
          <p:cNvPr id="10" name="Text 8"/>
          <p:cNvSpPr/>
          <p:nvPr/>
        </p:nvSpPr>
        <p:spPr>
          <a:xfrm>
            <a:off x="5802630" y="5266055"/>
            <a:ext cx="3486150"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2025/08/06</a:t>
            </a: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Spreadsheet AI Boost</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03</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547941" y="5944171"/>
            <a:ext cx="1478915" cy="1478915"/>
          </a:xfrm>
          <a:prstGeom prst="ellipse">
            <a:avLst/>
          </a:prstGeom>
          <a:gradFill flip="none" rotWithShape="1">
            <a:gsLst>
              <a:gs pos="0">
                <a:srgbClr val="66BECB"/>
              </a:gs>
              <a:gs pos="45000">
                <a:srgbClr val="66BECB"/>
              </a:gs>
              <a:gs pos="100000">
                <a:srgbClr val="E4F3F7"/>
              </a:gs>
            </a:gsLst>
            <a:lin ang="5400000" scaled="1"/>
          </a:gradFill>
          <a:ln/>
        </p:spPr>
      </p:sp>
      <p:sp>
        <p:nvSpPr>
          <p:cNvPr id="3" name="Text 1"/>
          <p:cNvSpPr/>
          <p:nvPr/>
        </p:nvSpPr>
        <p:spPr>
          <a:xfrm>
            <a:off x="-547941" y="5944171"/>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3633470" y="5574665"/>
            <a:ext cx="9527540" cy="284559"/>
          </a:xfrm>
          <a:prstGeom prst="rect">
            <a:avLst/>
          </a:prstGeom>
          <a:noFill/>
          <a:ln/>
        </p:spPr>
        <p:txBody>
          <a:bodyPr wrap="square" lIns="91440" tIns="45720" rIns="91440" bIns="45720" rtlCol="0" anchor="t">
            <a:spAutoFit/>
          </a:bodyPr>
          <a:lstStyle/>
          <a:p>
            <a:pPr>
              <a:lnSpc>
                <a:spcPct val="100000"/>
              </a:lnSpc>
            </a:pPr>
            <a:r>
              <a:rPr lang="en-US" sz="1800" dirty="0">
                <a:solidFill>
                  <a:srgbClr val="FFFFFF"/>
                </a:solidFill>
                <a:latin typeface="MiSans" pitchFamily="34" charset="0"/>
                <a:ea typeface="MiSans" pitchFamily="34" charset="-122"/>
                <a:cs typeface="MiSans" pitchFamily="34" charset="-120"/>
              </a:rPr>
              <a:t>汇报人：xxx   汇报时间：x年x月x日</a:t>
            </a:r>
            <a:endParaRPr lang="en-US" sz="1600" dirty="0"/>
          </a:p>
        </p:txBody>
      </p:sp>
      <p:sp>
        <p:nvSpPr>
          <p:cNvPr id="5" name="Shape 3"/>
          <p:cNvSpPr/>
          <p:nvPr/>
        </p:nvSpPr>
        <p:spPr>
          <a:xfrm rot="9420000">
            <a:off x="-586085" y="-788784"/>
            <a:ext cx="1892602" cy="1816441"/>
          </a:xfrm>
          <a:prstGeom prst="blockArc">
            <a:avLst>
              <a:gd name="adj1" fmla="val 10800000"/>
              <a:gd name="adj2" fmla="val 0"/>
              <a:gd name="adj3" fmla="val 25000"/>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6" name="Text 4"/>
          <p:cNvSpPr/>
          <p:nvPr/>
        </p:nvSpPr>
        <p:spPr>
          <a:xfrm rot="9420000">
            <a:off x="-586085" y="-788784"/>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5"/>
          <p:cNvSpPr/>
          <p:nvPr/>
        </p:nvSpPr>
        <p:spPr>
          <a:xfrm>
            <a:off x="755650" y="4003040"/>
            <a:ext cx="3134995" cy="434975"/>
          </a:xfrm>
          <a:prstGeom prst="roundRect">
            <a:avLst>
              <a:gd name="adj" fmla="val 16667"/>
            </a:avLst>
          </a:prstGeom>
          <a:solidFill>
            <a:srgbClr val="63BCCA"/>
          </a:solidFill>
          <a:ln w="12700">
            <a:solidFill>
              <a:srgbClr val="AEB5C0"/>
            </a:solidFill>
            <a:prstDash val="solid"/>
          </a:ln>
        </p:spPr>
      </p:sp>
      <p:sp>
        <p:nvSpPr>
          <p:cNvPr id="8" name="Text 6"/>
          <p:cNvSpPr/>
          <p:nvPr/>
        </p:nvSpPr>
        <p:spPr>
          <a:xfrm>
            <a:off x="755650" y="4003040"/>
            <a:ext cx="3134995" cy="434975"/>
          </a:xfrm>
          <a:prstGeom prst="rect">
            <a:avLst/>
          </a:prstGeom>
          <a:noFill/>
          <a:ln/>
        </p:spPr>
        <p:txBody>
          <a:bodyPr wrap="square" lIns="45720" tIns="91440" rIns="91440" bIns="45720" rtlCol="0" anchor="ctr"/>
          <a:lstStyle/>
          <a:p>
            <a:pPr>
              <a:lnSpc>
                <a:spcPct val="100000"/>
              </a:lnSpc>
            </a:pPr>
            <a:endParaRPr lang="en-US" sz="1600" dirty="0"/>
          </a:p>
        </p:txBody>
      </p:sp>
      <p:pic>
        <p:nvPicPr>
          <p:cNvPr id="9" name="Image 0" descr="https://kimi-img.moonshot.cn/pub/slides/slides_tmpl/image/25-09-28-15:21:17-d3ce3r8s8jdo4os5dc00.jpg"/>
          <p:cNvPicPr>
            <a:picLocks noChangeAspect="1"/>
          </p:cNvPicPr>
          <p:nvPr/>
        </p:nvPicPr>
        <p:blipFill>
          <a:blip r:embed="rId3"/>
          <a:srcRect l="30268" r="29421"/>
          <a:stretch/>
        </p:blipFill>
        <p:spPr>
          <a:xfrm>
            <a:off x="742950" y="1594485"/>
            <a:ext cx="3504565" cy="4604385"/>
          </a:xfrm>
          <a:prstGeom prst="rect">
            <a:avLst/>
          </a:prstGeom>
        </p:spPr>
      </p:pic>
      <p:sp>
        <p:nvSpPr>
          <p:cNvPr id="10" name="Text 7"/>
          <p:cNvSpPr/>
          <p:nvPr/>
        </p:nvSpPr>
        <p:spPr>
          <a:xfrm>
            <a:off x="678860" y="973855"/>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Excel Copilot in Practice</a:t>
            </a:r>
            <a:endParaRPr lang="en-US" sz="1600" dirty="0"/>
          </a:p>
        </p:txBody>
      </p:sp>
      <p:sp>
        <p:nvSpPr>
          <p:cNvPr id="11" name="Shape 8"/>
          <p:cNvSpPr/>
          <p:nvPr/>
        </p:nvSpPr>
        <p:spPr>
          <a:xfrm>
            <a:off x="10122535" y="-634619"/>
            <a:ext cx="2069465" cy="2069465"/>
          </a:xfrm>
          <a:prstGeom prst="ellipse">
            <a:avLst/>
          </a:prstGeom>
          <a:gradFill flip="none" rotWithShape="1">
            <a:gsLst>
              <a:gs pos="0">
                <a:srgbClr val="A8EAE4">
                  <a:alpha val="42000"/>
                </a:srgbClr>
              </a:gs>
              <a:gs pos="42000">
                <a:srgbClr val="A8EAE4">
                  <a:alpha val="42000"/>
                </a:srgbClr>
              </a:gs>
              <a:gs pos="100000">
                <a:srgbClr val="E4F3F7"/>
              </a:gs>
            </a:gsLst>
            <a:lin ang="5400000" scaled="1"/>
          </a:gradFill>
          <a:ln/>
        </p:spPr>
      </p:sp>
      <p:sp>
        <p:nvSpPr>
          <p:cNvPr id="12" name="Text 9"/>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p:cNvSpPr/>
          <p:nvPr/>
        </p:nvSpPr>
        <p:spPr>
          <a:xfrm>
            <a:off x="3312795" y="1511300"/>
            <a:ext cx="1132170" cy="461010"/>
          </a:xfrm>
          <a:prstGeom prst="roundRect">
            <a:avLst>
              <a:gd name="adj" fmla="val 50000"/>
            </a:avLst>
          </a:prstGeom>
          <a:gradFill flip="none" rotWithShape="1">
            <a:gsLst>
              <a:gs pos="0">
                <a:srgbClr val="66BECB"/>
              </a:gs>
              <a:gs pos="45000">
                <a:srgbClr val="66BECB"/>
              </a:gs>
              <a:gs pos="100000">
                <a:srgbClr val="E4F3F7"/>
              </a:gs>
            </a:gsLst>
            <a:lin ang="5400000" scaled="1"/>
          </a:gradFill>
          <a:ln/>
        </p:spPr>
      </p:sp>
      <p:sp>
        <p:nvSpPr>
          <p:cNvPr id="14" name="Text 11"/>
          <p:cNvSpPr/>
          <p:nvPr/>
        </p:nvSpPr>
        <p:spPr>
          <a:xfrm>
            <a:off x="3312795" y="1511300"/>
            <a:ext cx="1132170" cy="461010"/>
          </a:xfrm>
          <a:prstGeom prst="rect">
            <a:avLst/>
          </a:prstGeom>
          <a:noFill/>
          <a:ln/>
        </p:spPr>
        <p:txBody>
          <a:bodyPr wrap="square" lIns="45720" tIns="91440" rIns="91440" bIns="45720" rtlCol="0" anchor="ctr"/>
          <a:lstStyle/>
          <a:p>
            <a:pPr>
              <a:lnSpc>
                <a:spcPct val="100000"/>
              </a:lnSpc>
            </a:pPr>
            <a:r>
              <a:rPr lang="en-US" sz="2000" dirty="0">
                <a:solidFill>
                  <a:srgbClr val="FFFFFF"/>
                </a:solidFill>
                <a:latin typeface="MiSans" pitchFamily="34" charset="0"/>
                <a:ea typeface="MiSans" pitchFamily="34" charset="-122"/>
                <a:cs typeface="MiSans" pitchFamily="34" charset="-120"/>
              </a:rPr>
              <a:t>01</a:t>
            </a:r>
            <a:endParaRPr lang="en-US" sz="1600" dirty="0"/>
          </a:p>
        </p:txBody>
      </p:sp>
      <p:sp>
        <p:nvSpPr>
          <p:cNvPr id="15" name="Text 12"/>
          <p:cNvSpPr/>
          <p:nvPr/>
        </p:nvSpPr>
        <p:spPr>
          <a:xfrm>
            <a:off x="4492588" y="1633220"/>
            <a:ext cx="2992027" cy="3390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Data Cleanup</a:t>
            </a:r>
            <a:endParaRPr lang="en-US" sz="1600" dirty="0"/>
          </a:p>
        </p:txBody>
      </p:sp>
      <p:sp>
        <p:nvSpPr>
          <p:cNvPr id="16" name="Text 13"/>
          <p:cNvSpPr/>
          <p:nvPr/>
        </p:nvSpPr>
        <p:spPr>
          <a:xfrm>
            <a:off x="4492588" y="1934210"/>
            <a:ext cx="7148608" cy="12426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Excel Copilot can clean and format data quickly, ensuring consistency and accuracy. This feature saves time and reduces the risk of errors in financial analysis.</a:t>
            </a:r>
            <a:endParaRPr lang="en-US" sz="1600" dirty="0"/>
          </a:p>
        </p:txBody>
      </p:sp>
      <p:sp>
        <p:nvSpPr>
          <p:cNvPr id="17" name="Shape 14"/>
          <p:cNvSpPr/>
          <p:nvPr/>
        </p:nvSpPr>
        <p:spPr>
          <a:xfrm>
            <a:off x="3312985" y="3106085"/>
            <a:ext cx="1132205" cy="461010"/>
          </a:xfrm>
          <a:prstGeom prst="roundRect">
            <a:avLst>
              <a:gd name="adj" fmla="val 50000"/>
            </a:avLst>
          </a:prstGeom>
          <a:gradFill flip="none" rotWithShape="1">
            <a:gsLst>
              <a:gs pos="0">
                <a:srgbClr val="66BECB"/>
              </a:gs>
              <a:gs pos="45000">
                <a:srgbClr val="66BECB"/>
              </a:gs>
              <a:gs pos="100000">
                <a:srgbClr val="E4F3F7"/>
              </a:gs>
            </a:gsLst>
            <a:lin ang="5400000" scaled="1"/>
          </a:gradFill>
          <a:ln/>
        </p:spPr>
      </p:sp>
      <p:sp>
        <p:nvSpPr>
          <p:cNvPr id="18" name="Text 15"/>
          <p:cNvSpPr/>
          <p:nvPr/>
        </p:nvSpPr>
        <p:spPr>
          <a:xfrm>
            <a:off x="3312985" y="3106085"/>
            <a:ext cx="1132205" cy="461010"/>
          </a:xfrm>
          <a:prstGeom prst="rect">
            <a:avLst/>
          </a:prstGeom>
          <a:noFill/>
          <a:ln/>
        </p:spPr>
        <p:txBody>
          <a:bodyPr wrap="square" lIns="45720" tIns="91440" rIns="91440" bIns="45720" rtlCol="0" anchor="ctr"/>
          <a:lstStyle/>
          <a:p>
            <a:pPr>
              <a:lnSpc>
                <a:spcPct val="100000"/>
              </a:lnSpc>
            </a:pPr>
            <a:r>
              <a:rPr lang="en-US" sz="2000" dirty="0">
                <a:solidFill>
                  <a:srgbClr val="FFFFFF"/>
                </a:solidFill>
                <a:latin typeface="MiSans" pitchFamily="34" charset="0"/>
                <a:ea typeface="MiSans" pitchFamily="34" charset="-122"/>
                <a:cs typeface="MiSans" pitchFamily="34" charset="-120"/>
              </a:rPr>
              <a:t>02</a:t>
            </a:r>
            <a:endParaRPr lang="en-US" sz="1600" dirty="0"/>
          </a:p>
        </p:txBody>
      </p:sp>
      <p:sp>
        <p:nvSpPr>
          <p:cNvPr id="19" name="Text 16"/>
          <p:cNvSpPr/>
          <p:nvPr/>
        </p:nvSpPr>
        <p:spPr>
          <a:xfrm>
            <a:off x="4492815" y="3228005"/>
            <a:ext cx="2992120" cy="3390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Formula Suggestions</a:t>
            </a:r>
            <a:endParaRPr lang="en-US" sz="1600" dirty="0"/>
          </a:p>
        </p:txBody>
      </p:sp>
      <p:sp>
        <p:nvSpPr>
          <p:cNvPr id="20" name="Text 17"/>
          <p:cNvSpPr/>
          <p:nvPr/>
        </p:nvSpPr>
        <p:spPr>
          <a:xfrm>
            <a:off x="4492815" y="3528995"/>
            <a:ext cx="7148830" cy="12426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Copilot suggests formulas based on user prompts, making it easier to perform complex calculations. This tool enhances productivity and ensures that formulas are correctly applied.</a:t>
            </a:r>
            <a:endParaRPr lang="en-US" sz="1600" dirty="0"/>
          </a:p>
        </p:txBody>
      </p:sp>
      <p:sp>
        <p:nvSpPr>
          <p:cNvPr id="21" name="Shape 18"/>
          <p:cNvSpPr/>
          <p:nvPr/>
        </p:nvSpPr>
        <p:spPr>
          <a:xfrm>
            <a:off x="3312985" y="4700869"/>
            <a:ext cx="1132205" cy="461010"/>
          </a:xfrm>
          <a:prstGeom prst="roundRect">
            <a:avLst>
              <a:gd name="adj" fmla="val 50000"/>
            </a:avLst>
          </a:prstGeom>
          <a:gradFill flip="none" rotWithShape="1">
            <a:gsLst>
              <a:gs pos="0">
                <a:srgbClr val="66BECB"/>
              </a:gs>
              <a:gs pos="45000">
                <a:srgbClr val="66BECB"/>
              </a:gs>
              <a:gs pos="100000">
                <a:srgbClr val="E4F3F7"/>
              </a:gs>
            </a:gsLst>
            <a:lin ang="5400000" scaled="1"/>
          </a:gradFill>
          <a:ln/>
        </p:spPr>
      </p:sp>
      <p:sp>
        <p:nvSpPr>
          <p:cNvPr id="22" name="Text 19"/>
          <p:cNvSpPr/>
          <p:nvPr/>
        </p:nvSpPr>
        <p:spPr>
          <a:xfrm>
            <a:off x="3312985" y="4700869"/>
            <a:ext cx="1132205" cy="461010"/>
          </a:xfrm>
          <a:prstGeom prst="rect">
            <a:avLst/>
          </a:prstGeom>
          <a:noFill/>
          <a:ln/>
        </p:spPr>
        <p:txBody>
          <a:bodyPr wrap="square" lIns="45720" tIns="91440" rIns="91440" bIns="45720" rtlCol="0" anchor="ctr"/>
          <a:lstStyle/>
          <a:p>
            <a:pPr>
              <a:lnSpc>
                <a:spcPct val="100000"/>
              </a:lnSpc>
            </a:pPr>
            <a:r>
              <a:rPr lang="en-US" sz="2000" dirty="0">
                <a:solidFill>
                  <a:srgbClr val="FFFFFF"/>
                </a:solidFill>
                <a:latin typeface="MiSans" pitchFamily="34" charset="0"/>
                <a:ea typeface="MiSans" pitchFamily="34" charset="-122"/>
                <a:cs typeface="MiSans" pitchFamily="34" charset="-120"/>
              </a:rPr>
              <a:t>03</a:t>
            </a:r>
            <a:endParaRPr lang="en-US" sz="1600" dirty="0"/>
          </a:p>
        </p:txBody>
      </p:sp>
      <p:sp>
        <p:nvSpPr>
          <p:cNvPr id="23" name="Text 20"/>
          <p:cNvSpPr/>
          <p:nvPr/>
        </p:nvSpPr>
        <p:spPr>
          <a:xfrm>
            <a:off x="4492815" y="4822789"/>
            <a:ext cx="2992120" cy="3390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Narrative Commentary</a:t>
            </a:r>
            <a:endParaRPr lang="en-US" sz="1600" dirty="0"/>
          </a:p>
        </p:txBody>
      </p:sp>
      <p:sp>
        <p:nvSpPr>
          <p:cNvPr id="24" name="Text 21"/>
          <p:cNvSpPr/>
          <p:nvPr/>
        </p:nvSpPr>
        <p:spPr>
          <a:xfrm>
            <a:off x="4492815" y="5123779"/>
            <a:ext cx="7148830" cy="12426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Excel Copilot can generate narrative summaries of financial data, providing insights and context. This feature helps accountants communicate findings more effectively to stakeholders.</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gradFill flip="none" rotWithShape="1">
            <a:gsLst>
              <a:gs pos="0">
                <a:srgbClr val="A8EAE4">
                  <a:alpha val="28000"/>
                </a:srgbClr>
              </a:gs>
              <a:gs pos="92000">
                <a:srgbClr val="E4F3F7"/>
              </a:gs>
              <a:gs pos="100000">
                <a:srgbClr val="E4F3F7"/>
              </a:gs>
            </a:gsLst>
            <a:lin ang="5400000" scaled="1"/>
          </a:gradFill>
          <a:ln/>
        </p:spPr>
      </p:sp>
      <p:sp>
        <p:nvSpPr>
          <p:cNvPr id="3" name="Text 1"/>
          <p:cNvSpPr/>
          <p:nvPr/>
        </p:nvSpPr>
        <p:spPr>
          <a:xfrm>
            <a:off x="0" y="0"/>
            <a:ext cx="12192000" cy="68580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3300000">
            <a:off x="-729752" y="6112531"/>
            <a:ext cx="1559596" cy="1496836"/>
          </a:xfrm>
          <a:prstGeom prst="blockArc">
            <a:avLst>
              <a:gd name="adj1" fmla="val 10800000"/>
              <a:gd name="adj2" fmla="val 0"/>
              <a:gd name="adj3" fmla="val 25000"/>
            </a:avLst>
          </a:prstGeom>
          <a:gradFill flip="none" rotWithShape="1">
            <a:gsLst>
              <a:gs pos="0">
                <a:srgbClr val="66BECB"/>
              </a:gs>
              <a:gs pos="100000">
                <a:srgbClr val="E4F3F7"/>
              </a:gs>
            </a:gsLst>
            <a:lin ang="5400000" scaled="1"/>
          </a:gradFill>
          <a:ln/>
        </p:spPr>
      </p:sp>
      <p:sp>
        <p:nvSpPr>
          <p:cNvPr id="5" name="Text 3"/>
          <p:cNvSpPr/>
          <p:nvPr/>
        </p:nvSpPr>
        <p:spPr>
          <a:xfrm rot="3300000">
            <a:off x="-729752" y="6112531"/>
            <a:ext cx="1559596" cy="1496836"/>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599485" y="786003"/>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GPT for Sheets &amp; Duet AI</a:t>
            </a:r>
            <a:endParaRPr lang="en-US" sz="1600" dirty="0"/>
          </a:p>
        </p:txBody>
      </p:sp>
      <p:sp>
        <p:nvSpPr>
          <p:cNvPr id="7" name="Shape 5"/>
          <p:cNvSpPr/>
          <p:nvPr/>
        </p:nvSpPr>
        <p:spPr>
          <a:xfrm>
            <a:off x="0" y="0"/>
            <a:ext cx="12249150" cy="258921"/>
          </a:xfrm>
          <a:prstGeom prst="rect">
            <a:avLst/>
          </a:prstGeom>
          <a:solidFill>
            <a:srgbClr val="63BCCA"/>
          </a:solidFill>
          <a:ln/>
        </p:spPr>
      </p:sp>
      <p:sp>
        <p:nvSpPr>
          <p:cNvPr id="8" name="Text 6"/>
          <p:cNvSpPr/>
          <p:nvPr/>
        </p:nvSpPr>
        <p:spPr>
          <a:xfrm>
            <a:off x="0" y="0"/>
            <a:ext cx="12249150" cy="258921"/>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10317798" y="-221869"/>
            <a:ext cx="2069465" cy="2069465"/>
          </a:xfrm>
          <a:prstGeom prst="ellipse">
            <a:avLst/>
          </a:prstGeom>
          <a:solidFill>
            <a:srgbClr val="E4F3F7">
              <a:alpha val="67059"/>
            </a:srgbClr>
          </a:solidFill>
          <a:ln/>
        </p:spPr>
      </p:sp>
      <p:sp>
        <p:nvSpPr>
          <p:cNvPr id="10" name="Text 8"/>
          <p:cNvSpPr/>
          <p:nvPr/>
        </p:nvSpPr>
        <p:spPr>
          <a:xfrm>
            <a:off x="10317798" y="-22186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11558270" y="165893"/>
            <a:ext cx="893763" cy="893763"/>
          </a:xfrm>
          <a:prstGeom prst="ellipse">
            <a:avLst/>
          </a:prstGeom>
          <a:gradFill flip="none" rotWithShape="1">
            <a:gsLst>
              <a:gs pos="0">
                <a:srgbClr val="66BECB"/>
              </a:gs>
              <a:gs pos="100000">
                <a:srgbClr val="E4F3F7"/>
              </a:gs>
            </a:gsLst>
            <a:lin ang="5400000" scaled="1"/>
          </a:gradFill>
          <a:ln/>
        </p:spPr>
      </p:sp>
      <p:sp>
        <p:nvSpPr>
          <p:cNvPr id="12" name="Text 10"/>
          <p:cNvSpPr/>
          <p:nvPr/>
        </p:nvSpPr>
        <p:spPr>
          <a:xfrm>
            <a:off x="11558270" y="165893"/>
            <a:ext cx="893763" cy="893763"/>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10412976" y="6058852"/>
            <a:ext cx="980511" cy="980511"/>
          </a:xfrm>
          <a:prstGeom prst="ellipse">
            <a:avLst/>
          </a:prstGeom>
          <a:gradFill flip="none" rotWithShape="1">
            <a:gsLst>
              <a:gs pos="0">
                <a:srgbClr val="66BECB"/>
              </a:gs>
              <a:gs pos="100000">
                <a:srgbClr val="E4F3F7"/>
              </a:gs>
            </a:gsLst>
            <a:lin ang="5400000" scaled="1"/>
          </a:gradFill>
          <a:ln/>
        </p:spPr>
      </p:sp>
      <p:sp>
        <p:nvSpPr>
          <p:cNvPr id="14" name="Text 12"/>
          <p:cNvSpPr/>
          <p:nvPr/>
        </p:nvSpPr>
        <p:spPr>
          <a:xfrm>
            <a:off x="10412976" y="6058852"/>
            <a:ext cx="980511" cy="980511"/>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11027886" y="5452745"/>
            <a:ext cx="1624965" cy="1624965"/>
          </a:xfrm>
          <a:prstGeom prst="ellipse">
            <a:avLst/>
          </a:prstGeom>
          <a:solidFill>
            <a:srgbClr val="E4F3F7">
              <a:alpha val="76863"/>
            </a:srgbClr>
          </a:solidFill>
          <a:ln/>
        </p:spPr>
      </p:sp>
      <p:sp>
        <p:nvSpPr>
          <p:cNvPr id="16" name="Text 14"/>
          <p:cNvSpPr/>
          <p:nvPr/>
        </p:nvSpPr>
        <p:spPr>
          <a:xfrm>
            <a:off x="11027886" y="5452745"/>
            <a:ext cx="1624965" cy="1624965"/>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599440" y="1750695"/>
            <a:ext cx="1634490" cy="1634490"/>
          </a:xfrm>
          <a:prstGeom prst="roundRect">
            <a:avLst>
              <a:gd name="adj" fmla="val 21591"/>
            </a:avLst>
          </a:prstGeom>
          <a:gradFill flip="none" rotWithShape="1">
            <a:gsLst>
              <a:gs pos="0">
                <a:srgbClr val="66BECB"/>
              </a:gs>
              <a:gs pos="45000">
                <a:srgbClr val="66BECB"/>
              </a:gs>
              <a:gs pos="100000">
                <a:srgbClr val="E4F3F7"/>
              </a:gs>
            </a:gsLst>
            <a:lin ang="5400000" scaled="1"/>
          </a:gradFill>
          <a:ln/>
        </p:spPr>
      </p:sp>
      <p:sp>
        <p:nvSpPr>
          <p:cNvPr id="18" name="Text 16"/>
          <p:cNvSpPr/>
          <p:nvPr/>
        </p:nvSpPr>
        <p:spPr>
          <a:xfrm>
            <a:off x="599440" y="1750695"/>
            <a:ext cx="1634490" cy="1634490"/>
          </a:xfrm>
          <a:prstGeom prst="rect">
            <a:avLst/>
          </a:prstGeom>
          <a:noFill/>
          <a:ln/>
        </p:spPr>
        <p:txBody>
          <a:bodyPr wrap="square" lIns="45720" tIns="91440" rIns="91440" bIns="45720" rtlCol="0" anchor="ctr"/>
          <a:lstStyle/>
          <a:p>
            <a:pPr>
              <a:lnSpc>
                <a:spcPct val="100000"/>
              </a:lnSpc>
            </a:pPr>
            <a:r>
              <a:rPr lang="en-US" sz="8000" dirty="0">
                <a:solidFill>
                  <a:srgbClr val="FFFFFF"/>
                </a:solidFill>
                <a:latin typeface="MiSans" pitchFamily="34" charset="0"/>
                <a:ea typeface="MiSans" pitchFamily="34" charset="-122"/>
                <a:cs typeface="MiSans" pitchFamily="34" charset="-120"/>
              </a:rPr>
              <a:t>01</a:t>
            </a:r>
            <a:endParaRPr lang="en-US" sz="1600" dirty="0"/>
          </a:p>
        </p:txBody>
      </p:sp>
      <p:sp>
        <p:nvSpPr>
          <p:cNvPr id="19" name="Text 17"/>
          <p:cNvSpPr/>
          <p:nvPr/>
        </p:nvSpPr>
        <p:spPr>
          <a:xfrm>
            <a:off x="2297430" y="1677670"/>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Data Extraction</a:t>
            </a:r>
            <a:endParaRPr lang="en-US" sz="1600" dirty="0"/>
          </a:p>
        </p:txBody>
      </p:sp>
      <p:sp>
        <p:nvSpPr>
          <p:cNvPr id="20" name="Text 18"/>
          <p:cNvSpPr/>
          <p:nvPr/>
        </p:nvSpPr>
        <p:spPr>
          <a:xfrm>
            <a:off x="2313305" y="2051050"/>
            <a:ext cx="3582670" cy="1694180"/>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GPT for Sheets can extract data from various sources and classify expenses, ensuring accurate and efficient data entry. This tool reduces manual input time and minimizes errors.</a:t>
            </a:r>
            <a:endParaRPr lang="en-US" sz="1600" dirty="0"/>
          </a:p>
        </p:txBody>
      </p:sp>
      <p:sp>
        <p:nvSpPr>
          <p:cNvPr id="21" name="Shape 19"/>
          <p:cNvSpPr/>
          <p:nvPr/>
        </p:nvSpPr>
        <p:spPr>
          <a:xfrm>
            <a:off x="6261735" y="1750695"/>
            <a:ext cx="1634490" cy="1634490"/>
          </a:xfrm>
          <a:prstGeom prst="roundRect">
            <a:avLst>
              <a:gd name="adj" fmla="val 16667"/>
            </a:avLst>
          </a:prstGeom>
          <a:gradFill flip="none" rotWithShape="1">
            <a:gsLst>
              <a:gs pos="0">
                <a:srgbClr val="66BECB"/>
              </a:gs>
              <a:gs pos="45000">
                <a:srgbClr val="66BECB"/>
              </a:gs>
              <a:gs pos="100000">
                <a:srgbClr val="E4F3F7"/>
              </a:gs>
            </a:gsLst>
            <a:lin ang="5400000" scaled="1"/>
          </a:gradFill>
          <a:ln/>
        </p:spPr>
      </p:sp>
      <p:sp>
        <p:nvSpPr>
          <p:cNvPr id="22" name="Text 20"/>
          <p:cNvSpPr/>
          <p:nvPr/>
        </p:nvSpPr>
        <p:spPr>
          <a:xfrm>
            <a:off x="6261735" y="1750695"/>
            <a:ext cx="1634490" cy="1634490"/>
          </a:xfrm>
          <a:prstGeom prst="rect">
            <a:avLst/>
          </a:prstGeom>
          <a:noFill/>
          <a:ln/>
        </p:spPr>
        <p:txBody>
          <a:bodyPr wrap="square" lIns="45720" tIns="91440" rIns="91440" bIns="45720" rtlCol="0" anchor="ctr"/>
          <a:lstStyle/>
          <a:p>
            <a:pPr>
              <a:lnSpc>
                <a:spcPct val="100000"/>
              </a:lnSpc>
            </a:pPr>
            <a:r>
              <a:rPr lang="en-US" sz="7800" dirty="0">
                <a:solidFill>
                  <a:srgbClr val="FFFFFF"/>
                </a:solidFill>
                <a:latin typeface="MiSans" pitchFamily="34" charset="0"/>
                <a:ea typeface="MiSans" pitchFamily="34" charset="-122"/>
                <a:cs typeface="MiSans" pitchFamily="34" charset="-120"/>
              </a:rPr>
              <a:t>02</a:t>
            </a:r>
            <a:endParaRPr lang="en-US" sz="1600" dirty="0"/>
          </a:p>
        </p:txBody>
      </p:sp>
      <p:sp>
        <p:nvSpPr>
          <p:cNvPr id="23" name="Text 21"/>
          <p:cNvSpPr/>
          <p:nvPr/>
        </p:nvSpPr>
        <p:spPr>
          <a:xfrm>
            <a:off x="7959725" y="1677670"/>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Dashboard Creation</a:t>
            </a:r>
            <a:endParaRPr lang="en-US" sz="1600" dirty="0"/>
          </a:p>
        </p:txBody>
      </p:sp>
      <p:sp>
        <p:nvSpPr>
          <p:cNvPr id="24" name="Text 22"/>
          <p:cNvSpPr/>
          <p:nvPr/>
        </p:nvSpPr>
        <p:spPr>
          <a:xfrm>
            <a:off x="7975600" y="2051050"/>
            <a:ext cx="3582670" cy="1694180"/>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Duet AI creates interactive dashboards that provide real-time insights into financial performance. This tool helps accountants monitor key metrics and make data-driven decisions.</a:t>
            </a:r>
            <a:endParaRPr lang="en-US" sz="1600" dirty="0"/>
          </a:p>
        </p:txBody>
      </p:sp>
      <p:sp>
        <p:nvSpPr>
          <p:cNvPr id="25" name="Shape 23"/>
          <p:cNvSpPr/>
          <p:nvPr/>
        </p:nvSpPr>
        <p:spPr>
          <a:xfrm>
            <a:off x="599599" y="3881755"/>
            <a:ext cx="1634490" cy="1634490"/>
          </a:xfrm>
          <a:prstGeom prst="roundRect">
            <a:avLst>
              <a:gd name="adj" fmla="val 18677"/>
            </a:avLst>
          </a:prstGeom>
          <a:gradFill flip="none" rotWithShape="1">
            <a:gsLst>
              <a:gs pos="0">
                <a:srgbClr val="66BECB"/>
              </a:gs>
              <a:gs pos="45000">
                <a:srgbClr val="66BECB"/>
              </a:gs>
              <a:gs pos="100000">
                <a:srgbClr val="E4F3F7"/>
              </a:gs>
            </a:gsLst>
            <a:lin ang="5400000" scaled="1"/>
          </a:gradFill>
          <a:ln/>
        </p:spPr>
      </p:sp>
      <p:sp>
        <p:nvSpPr>
          <p:cNvPr id="26" name="Text 24"/>
          <p:cNvSpPr/>
          <p:nvPr/>
        </p:nvSpPr>
        <p:spPr>
          <a:xfrm>
            <a:off x="599599" y="3881755"/>
            <a:ext cx="1634490" cy="1634490"/>
          </a:xfrm>
          <a:prstGeom prst="rect">
            <a:avLst/>
          </a:prstGeom>
          <a:noFill/>
          <a:ln/>
        </p:spPr>
        <p:txBody>
          <a:bodyPr wrap="square" lIns="45720" tIns="91440" rIns="91440" bIns="45720" rtlCol="0" anchor="ctr"/>
          <a:lstStyle/>
          <a:p>
            <a:pPr>
              <a:lnSpc>
                <a:spcPct val="100000"/>
              </a:lnSpc>
            </a:pPr>
            <a:r>
              <a:rPr lang="en-US" sz="7800" dirty="0">
                <a:solidFill>
                  <a:srgbClr val="FFFFFF"/>
                </a:solidFill>
                <a:latin typeface="MiSans" pitchFamily="34" charset="0"/>
                <a:ea typeface="MiSans" pitchFamily="34" charset="-122"/>
                <a:cs typeface="MiSans" pitchFamily="34" charset="-120"/>
              </a:rPr>
              <a:t>03</a:t>
            </a:r>
            <a:endParaRPr lang="en-US" sz="1600" dirty="0"/>
          </a:p>
        </p:txBody>
      </p:sp>
      <p:sp>
        <p:nvSpPr>
          <p:cNvPr id="27" name="Text 25"/>
          <p:cNvSpPr/>
          <p:nvPr/>
        </p:nvSpPr>
        <p:spPr>
          <a:xfrm>
            <a:off x="2297589" y="3808730"/>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Forecasting</a:t>
            </a:r>
            <a:endParaRPr lang="en-US" sz="1600" dirty="0"/>
          </a:p>
        </p:txBody>
      </p:sp>
      <p:sp>
        <p:nvSpPr>
          <p:cNvPr id="28" name="Text 26"/>
          <p:cNvSpPr/>
          <p:nvPr/>
        </p:nvSpPr>
        <p:spPr>
          <a:xfrm>
            <a:off x="2313464" y="4182110"/>
            <a:ext cx="3582670" cy="1694180"/>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Duet AI offers advanced forecasting capabilities, helping accountants predict future financial trends and make informed planning decisions. This tool enhances strategic financial management.</a:t>
            </a:r>
            <a:endParaRPr lang="en-US" sz="1600" dirty="0"/>
          </a:p>
        </p:txBody>
      </p:sp>
      <p:sp>
        <p:nvSpPr>
          <p:cNvPr id="29" name="Shape 27"/>
          <p:cNvSpPr/>
          <p:nvPr/>
        </p:nvSpPr>
        <p:spPr>
          <a:xfrm>
            <a:off x="6261894" y="3881755"/>
            <a:ext cx="1634490" cy="1634490"/>
          </a:xfrm>
          <a:prstGeom prst="roundRect">
            <a:avLst>
              <a:gd name="adj" fmla="val 16667"/>
            </a:avLst>
          </a:prstGeom>
          <a:gradFill flip="none" rotWithShape="1">
            <a:gsLst>
              <a:gs pos="0">
                <a:srgbClr val="66BECB"/>
              </a:gs>
              <a:gs pos="45000">
                <a:srgbClr val="66BECB"/>
              </a:gs>
              <a:gs pos="100000">
                <a:srgbClr val="E4F3F7"/>
              </a:gs>
            </a:gsLst>
            <a:lin ang="5400000" scaled="1"/>
          </a:gradFill>
          <a:ln/>
        </p:spPr>
      </p:sp>
      <p:sp>
        <p:nvSpPr>
          <p:cNvPr id="30" name="Text 28"/>
          <p:cNvSpPr/>
          <p:nvPr/>
        </p:nvSpPr>
        <p:spPr>
          <a:xfrm>
            <a:off x="6261894" y="3881755"/>
            <a:ext cx="1634490" cy="1634490"/>
          </a:xfrm>
          <a:prstGeom prst="rect">
            <a:avLst/>
          </a:prstGeom>
          <a:noFill/>
          <a:ln/>
        </p:spPr>
        <p:txBody>
          <a:bodyPr wrap="square" lIns="45720" tIns="91440" rIns="91440" bIns="45720" rtlCol="0" anchor="ctr"/>
          <a:lstStyle/>
          <a:p>
            <a:pPr>
              <a:lnSpc>
                <a:spcPct val="100000"/>
              </a:lnSpc>
            </a:pPr>
            <a:r>
              <a:rPr lang="en-US" sz="7800" dirty="0">
                <a:solidFill>
                  <a:srgbClr val="FFFFFF"/>
                </a:solidFill>
                <a:latin typeface="MiSans" pitchFamily="34" charset="0"/>
                <a:ea typeface="MiSans" pitchFamily="34" charset="-122"/>
                <a:cs typeface="MiSans" pitchFamily="34" charset="-120"/>
              </a:rPr>
              <a:t>04</a:t>
            </a:r>
            <a:endParaRPr lang="en-US" sz="1600" dirty="0"/>
          </a:p>
        </p:txBody>
      </p:sp>
      <p:sp>
        <p:nvSpPr>
          <p:cNvPr id="31" name="Text 29"/>
          <p:cNvSpPr/>
          <p:nvPr/>
        </p:nvSpPr>
        <p:spPr>
          <a:xfrm>
            <a:off x="7959884" y="3808730"/>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Outlier Detection</a:t>
            </a:r>
            <a:endParaRPr lang="en-US" sz="1600" dirty="0"/>
          </a:p>
        </p:txBody>
      </p:sp>
      <p:sp>
        <p:nvSpPr>
          <p:cNvPr id="32" name="Text 30"/>
          <p:cNvSpPr/>
          <p:nvPr/>
        </p:nvSpPr>
        <p:spPr>
          <a:xfrm>
            <a:off x="7975759" y="4182110"/>
            <a:ext cx="3582670" cy="1694180"/>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Duet AI can detect outliers in financial data, flagging unusual transactions for further investigation. This feature helps identify potential issues early, reducing risk.</a:t>
            </a: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Medium &amp; Low Fit Areas</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04</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1930535" y="-1973515"/>
            <a:ext cx="3278331" cy="3278331"/>
          </a:xfrm>
          <a:prstGeom prst="ellipse">
            <a:avLst/>
          </a:prstGeom>
          <a:solidFill>
            <a:srgbClr val="E4F3F7"/>
          </a:solidFill>
          <a:ln/>
        </p:spPr>
      </p:sp>
      <p:sp>
        <p:nvSpPr>
          <p:cNvPr id="3" name="Text 1"/>
          <p:cNvSpPr/>
          <p:nvPr/>
        </p:nvSpPr>
        <p:spPr>
          <a:xfrm>
            <a:off x="-1930535" y="-1973515"/>
            <a:ext cx="3278331" cy="3278331"/>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1348105" y="869950"/>
            <a:ext cx="8070850" cy="461010"/>
          </a:xfrm>
          <a:prstGeom prst="rect">
            <a:avLst/>
          </a:prstGeom>
          <a:noFill/>
          <a:ln/>
        </p:spPr>
        <p:txBody>
          <a:bodyPr wrap="square" lIns="91440" tIns="45720" rIns="91440" bIns="45720" rtlCol="0" anchor="t"/>
          <a:lstStyle/>
          <a:p>
            <a:pPr>
              <a:lnSpc>
                <a:spcPct val="100000"/>
              </a:lnSpc>
            </a:pPr>
            <a:r>
              <a:rPr lang="en-US" sz="2800" dirty="0">
                <a:solidFill>
                  <a:srgbClr val="63BCCA"/>
                </a:solidFill>
                <a:latin typeface="MiSans" pitchFamily="34" charset="0"/>
                <a:ea typeface="MiSans" pitchFamily="34" charset="-122"/>
                <a:cs typeface="MiSans" pitchFamily="34" charset="-120"/>
              </a:rPr>
              <a:t>Forecasting &amp; Tax Compliance</a:t>
            </a:r>
            <a:endParaRPr lang="en-US" sz="1600" dirty="0"/>
          </a:p>
        </p:txBody>
      </p:sp>
      <p:sp>
        <p:nvSpPr>
          <p:cNvPr id="5" name="Shape 3"/>
          <p:cNvSpPr/>
          <p:nvPr/>
        </p:nvSpPr>
        <p:spPr>
          <a:xfrm rot="15840000">
            <a:off x="8964785" y="4071499"/>
            <a:ext cx="3912574" cy="3912574"/>
          </a:xfrm>
          <a:prstGeom prst="ellipse">
            <a:avLst/>
          </a:prstGeom>
          <a:solidFill>
            <a:srgbClr val="000000">
              <a:alpha val="0"/>
            </a:srgbClr>
          </a:solidFill>
          <a:ln w="28575">
            <a:gradFill flip="none" rotWithShape="1">
              <a:gsLst>
                <a:gs pos="0">
                  <a:srgbClr val="F6F8FD"/>
                </a:gs>
                <a:gs pos="100000">
                  <a:srgbClr val="63BCCA"/>
                </a:gs>
              </a:gsLst>
              <a:lin ang="5400000" scaled="1"/>
            </a:gradFill>
            <a:prstDash val="sysDot"/>
          </a:ln>
        </p:spPr>
      </p:sp>
      <p:sp>
        <p:nvSpPr>
          <p:cNvPr id="6" name="Text 4"/>
          <p:cNvSpPr/>
          <p:nvPr/>
        </p:nvSpPr>
        <p:spPr>
          <a:xfrm rot="15840000">
            <a:off x="8964785" y="4071499"/>
            <a:ext cx="3912574" cy="3912574"/>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5"/>
          <p:cNvSpPr/>
          <p:nvPr/>
        </p:nvSpPr>
        <p:spPr>
          <a:xfrm>
            <a:off x="8964730" y="4327961"/>
            <a:ext cx="3656106" cy="3656106"/>
          </a:xfrm>
          <a:prstGeom prst="ellipse">
            <a:avLst/>
          </a:prstGeom>
          <a:gradFill flip="none" rotWithShape="1">
            <a:gsLst>
              <a:gs pos="0">
                <a:srgbClr val="63BCCA"/>
              </a:gs>
              <a:gs pos="100000">
                <a:srgbClr val="F6F8FD">
                  <a:alpha val="0"/>
                </a:srgbClr>
              </a:gs>
            </a:gsLst>
            <a:lin ang="5400000" scaled="1"/>
          </a:gradFill>
          <a:ln/>
        </p:spPr>
      </p:sp>
      <p:sp>
        <p:nvSpPr>
          <p:cNvPr id="8" name="Text 6"/>
          <p:cNvSpPr/>
          <p:nvPr/>
        </p:nvSpPr>
        <p:spPr>
          <a:xfrm>
            <a:off x="8964730" y="4327961"/>
            <a:ext cx="3656106" cy="3656106"/>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6474974" y="3569701"/>
            <a:ext cx="4489927" cy="4489927"/>
          </a:xfrm>
          <a:prstGeom prst="ellipse">
            <a:avLst/>
          </a:prstGeom>
          <a:gradFill flip="none" rotWithShape="1">
            <a:gsLst>
              <a:gs pos="0">
                <a:srgbClr val="E4F3F7"/>
              </a:gs>
              <a:gs pos="100000">
                <a:srgbClr val="F6F8FD">
                  <a:alpha val="0"/>
                </a:srgbClr>
              </a:gs>
            </a:gsLst>
            <a:lin ang="5400000" scaled="1"/>
          </a:gradFill>
          <a:ln/>
        </p:spPr>
      </p:sp>
      <p:sp>
        <p:nvSpPr>
          <p:cNvPr id="10" name="Text 8"/>
          <p:cNvSpPr/>
          <p:nvPr/>
        </p:nvSpPr>
        <p:spPr>
          <a:xfrm>
            <a:off x="6474974" y="3569701"/>
            <a:ext cx="4489927" cy="4489927"/>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1468419" y="1795252"/>
            <a:ext cx="167262" cy="1594562"/>
          </a:xfrm>
          <a:prstGeom prst="rect">
            <a:avLst/>
          </a:prstGeom>
          <a:solidFill>
            <a:srgbClr val="63BCCA"/>
          </a:solidFill>
          <a:ln/>
        </p:spPr>
      </p:sp>
      <p:sp>
        <p:nvSpPr>
          <p:cNvPr id="12" name="Text 10"/>
          <p:cNvSpPr/>
          <p:nvPr/>
        </p:nvSpPr>
        <p:spPr>
          <a:xfrm>
            <a:off x="1468419" y="1795252"/>
            <a:ext cx="167262" cy="1594562"/>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1469054" y="3892022"/>
            <a:ext cx="166655" cy="1940236"/>
          </a:xfrm>
          <a:prstGeom prst="rect">
            <a:avLst/>
          </a:prstGeom>
          <a:solidFill>
            <a:srgbClr val="63BCCA"/>
          </a:solidFill>
          <a:ln/>
        </p:spPr>
      </p:sp>
      <p:sp>
        <p:nvSpPr>
          <p:cNvPr id="14" name="Text 12"/>
          <p:cNvSpPr/>
          <p:nvPr/>
        </p:nvSpPr>
        <p:spPr>
          <a:xfrm>
            <a:off x="1469054" y="3892022"/>
            <a:ext cx="166655" cy="1940236"/>
          </a:xfrm>
          <a:prstGeom prst="rect">
            <a:avLst/>
          </a:prstGeom>
          <a:noFill/>
          <a:ln/>
        </p:spPr>
        <p:txBody>
          <a:bodyPr wrap="square" lIns="45720" tIns="91440" rIns="91440" bIns="45720" rtlCol="0" anchor="ctr"/>
          <a:lstStyle/>
          <a:p>
            <a:pPr>
              <a:lnSpc>
                <a:spcPct val="100000"/>
              </a:lnSpc>
            </a:pPr>
            <a:endParaRPr lang="en-US" sz="1600" dirty="0"/>
          </a:p>
        </p:txBody>
      </p:sp>
      <p:sp>
        <p:nvSpPr>
          <p:cNvPr id="15" name="Text 13"/>
          <p:cNvSpPr/>
          <p:nvPr/>
        </p:nvSpPr>
        <p:spPr>
          <a:xfrm>
            <a:off x="1936750" y="1795145"/>
            <a:ext cx="54241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Rolling Forecasts</a:t>
            </a:r>
            <a:endParaRPr lang="en-US" sz="1600" dirty="0"/>
          </a:p>
        </p:txBody>
      </p:sp>
      <p:sp>
        <p:nvSpPr>
          <p:cNvPr id="16" name="Text 14"/>
          <p:cNvSpPr/>
          <p:nvPr/>
        </p:nvSpPr>
        <p:spPr>
          <a:xfrm>
            <a:off x="1936557" y="2134330"/>
            <a:ext cx="8307446" cy="124269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AI tools can generate rolling forecasts and sensitivity models, helping accountants predict future financial performance. While AI speeds up the process, human review is essential to ensure accuracy and relevance.</a:t>
            </a:r>
            <a:endParaRPr lang="en-US" sz="1600" dirty="0"/>
          </a:p>
        </p:txBody>
      </p:sp>
      <p:sp>
        <p:nvSpPr>
          <p:cNvPr id="17" name="Text 15"/>
          <p:cNvSpPr/>
          <p:nvPr/>
        </p:nvSpPr>
        <p:spPr>
          <a:xfrm>
            <a:off x="1937385" y="3891915"/>
            <a:ext cx="5028565"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Tax Rule Checks</a:t>
            </a:r>
            <a:endParaRPr lang="en-US" sz="1600" dirty="0"/>
          </a:p>
        </p:txBody>
      </p:sp>
      <p:sp>
        <p:nvSpPr>
          <p:cNvPr id="18" name="Text 16"/>
          <p:cNvSpPr/>
          <p:nvPr/>
        </p:nvSpPr>
        <p:spPr>
          <a:xfrm>
            <a:off x="1937385" y="4231005"/>
            <a:ext cx="6291580" cy="1595120"/>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AI can flag missing documents and ensure compliance with tax regulations. However, human expertise is crucial for interpreting complex tax rules and ensuring accurate filings.</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8910047" y="-1473273"/>
            <a:ext cx="3281998" cy="3281998"/>
          </a:xfrm>
          <a:prstGeom prst="ellipse">
            <a:avLst/>
          </a:prstGeom>
          <a:gradFill flip="none" rotWithShape="1">
            <a:gsLst>
              <a:gs pos="0">
                <a:srgbClr val="6EC0CE"/>
              </a:gs>
              <a:gs pos="100000">
                <a:srgbClr val="F6F8FD">
                  <a:alpha val="78000"/>
                </a:srgbClr>
              </a:gs>
            </a:gsLst>
            <a:lin ang="5400000" scaled="1"/>
          </a:gradFill>
          <a:ln/>
        </p:spPr>
      </p:sp>
      <p:sp>
        <p:nvSpPr>
          <p:cNvPr id="3" name="Text 1"/>
          <p:cNvSpPr/>
          <p:nvPr/>
        </p:nvSpPr>
        <p:spPr>
          <a:xfrm>
            <a:off x="8910047" y="-1473273"/>
            <a:ext cx="3281998" cy="3281998"/>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11388756" y="-284554"/>
            <a:ext cx="1478915" cy="1478915"/>
          </a:xfrm>
          <a:prstGeom prst="ellipse">
            <a:avLst/>
          </a:prstGeom>
          <a:solidFill>
            <a:srgbClr val="63BCCA">
              <a:alpha val="90196"/>
            </a:srgbClr>
          </a:solidFill>
          <a:ln/>
        </p:spPr>
      </p:sp>
      <p:sp>
        <p:nvSpPr>
          <p:cNvPr id="5" name="Text 3"/>
          <p:cNvSpPr/>
          <p:nvPr/>
        </p:nvSpPr>
        <p:spPr>
          <a:xfrm>
            <a:off x="11388756" y="-284554"/>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10584815" y="5872480"/>
            <a:ext cx="2082165" cy="2082165"/>
          </a:xfrm>
          <a:prstGeom prst="blockArc">
            <a:avLst>
              <a:gd name="adj1" fmla="val 10800000"/>
              <a:gd name="adj2" fmla="val 0"/>
              <a:gd name="adj3" fmla="val 25000"/>
            </a:avLst>
          </a:prstGeom>
          <a:gradFill flip="none" rotWithShape="1">
            <a:gsLst>
              <a:gs pos="0">
                <a:srgbClr val="6EC0CE"/>
              </a:gs>
              <a:gs pos="100000">
                <a:srgbClr val="F6F8FD">
                  <a:alpha val="78000"/>
                </a:srgbClr>
              </a:gs>
            </a:gsLst>
            <a:lin ang="5400000" scaled="1"/>
          </a:gradFill>
          <a:ln/>
        </p:spPr>
      </p:sp>
      <p:sp>
        <p:nvSpPr>
          <p:cNvPr id="7" name="Text 5"/>
          <p:cNvSpPr/>
          <p:nvPr/>
        </p:nvSpPr>
        <p:spPr>
          <a:xfrm>
            <a:off x="10584815" y="5872480"/>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6121223" y="2554756"/>
            <a:ext cx="10418445" cy="521970"/>
          </a:xfrm>
          <a:prstGeom prst="rect">
            <a:avLst/>
          </a:prstGeom>
          <a:noFill/>
          <a:ln/>
        </p:spPr>
        <p:txBody>
          <a:bodyPr wrap="square" lIns="91440" tIns="45720" rIns="91440" bIns="45720" rtlCol="0" anchor="t">
            <a:spAutoFit/>
          </a:bodyPr>
          <a:lstStyle/>
          <a:p>
            <a:pPr>
              <a:lnSpc>
                <a:spcPct val="100000"/>
              </a:lnSpc>
            </a:pPr>
            <a:r>
              <a:rPr lang="en-US" sz="2800" dirty="0">
                <a:solidFill>
                  <a:srgbClr val="63BCCA"/>
                </a:solidFill>
                <a:latin typeface="MiSans" pitchFamily="34" charset="0"/>
                <a:ea typeface="MiSans" pitchFamily="34" charset="-122"/>
                <a:cs typeface="MiSans" pitchFamily="34" charset="-120"/>
              </a:rPr>
              <a:t>Judgment &amp; Ethics Zones</a:t>
            </a:r>
            <a:endParaRPr lang="en-US" sz="1600" dirty="0"/>
          </a:p>
        </p:txBody>
      </p:sp>
      <p:pic>
        <p:nvPicPr>
          <p:cNvPr id="9" name="Image 0" descr="https://kimi-img.moonshot.cn/pub/slides/slides_tmpl/image/25-09-28-15:21:08-d3ce3p0s8jdo4os5dbu0.jpg"/>
          <p:cNvPicPr>
            <a:picLocks noChangeAspect="1"/>
          </p:cNvPicPr>
          <p:nvPr/>
        </p:nvPicPr>
        <p:blipFill>
          <a:blip r:embed="rId3"/>
          <a:srcRect l="27074" r="321"/>
          <a:stretch/>
        </p:blipFill>
        <p:spPr>
          <a:xfrm>
            <a:off x="0" y="0"/>
            <a:ext cx="5038297" cy="6857955"/>
          </a:xfrm>
          <a:prstGeom prst="rect">
            <a:avLst/>
          </a:prstGeom>
        </p:spPr>
      </p:pic>
      <p:sp>
        <p:nvSpPr>
          <p:cNvPr id="10" name="Text 7"/>
          <p:cNvSpPr/>
          <p:nvPr/>
        </p:nvSpPr>
        <p:spPr>
          <a:xfrm>
            <a:off x="6121201" y="3548247"/>
            <a:ext cx="10418445" cy="460375"/>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Strategic Decisions</a:t>
            </a:r>
            <a:endParaRPr lang="en-US" sz="1600" dirty="0"/>
          </a:p>
        </p:txBody>
      </p:sp>
      <p:sp>
        <p:nvSpPr>
          <p:cNvPr id="11" name="Text 8"/>
          <p:cNvSpPr/>
          <p:nvPr/>
        </p:nvSpPr>
        <p:spPr>
          <a:xfrm>
            <a:off x="6121400" y="4240530"/>
            <a:ext cx="5560695" cy="1988820"/>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Tasks requiring professional judgment, regulatory interpretation, and ethical considerations are low-potential areas for AI. Human expertise and oversight are essential in these critical zones.</a:t>
            </a:r>
            <a:endParaRPr lang="en-US" sz="16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Training Framework</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05</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38695" y="3823454"/>
            <a:ext cx="12230695" cy="2276475"/>
          </a:xfrm>
          <a:prstGeom prst="rect">
            <a:avLst/>
          </a:prstGeom>
          <a:gradFill flip="none" rotWithShape="1">
            <a:gsLst>
              <a:gs pos="0">
                <a:srgbClr val="66BECB"/>
              </a:gs>
              <a:gs pos="45000">
                <a:srgbClr val="66BECB"/>
              </a:gs>
              <a:gs pos="100000">
                <a:srgbClr val="E4F3F7"/>
              </a:gs>
            </a:gsLst>
            <a:lin ang="5400000" scaled="1"/>
          </a:gradFill>
          <a:ln/>
        </p:spPr>
      </p:sp>
      <p:sp>
        <p:nvSpPr>
          <p:cNvPr id="3" name="Text 1"/>
          <p:cNvSpPr/>
          <p:nvPr/>
        </p:nvSpPr>
        <p:spPr>
          <a:xfrm>
            <a:off x="-38695" y="3823454"/>
            <a:ext cx="12230695" cy="227647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9420000">
            <a:off x="-586085" y="-788784"/>
            <a:ext cx="1892602" cy="1816441"/>
          </a:xfrm>
          <a:prstGeom prst="blockArc">
            <a:avLst>
              <a:gd name="adj1" fmla="val 10800000"/>
              <a:gd name="adj2" fmla="val 0"/>
              <a:gd name="adj3" fmla="val 25000"/>
            </a:avLst>
          </a:prstGeom>
          <a:solidFill>
            <a:srgbClr val="D2EFF8"/>
          </a:solidFill>
          <a:ln/>
        </p:spPr>
      </p:sp>
      <p:sp>
        <p:nvSpPr>
          <p:cNvPr id="5" name="Text 3"/>
          <p:cNvSpPr/>
          <p:nvPr/>
        </p:nvSpPr>
        <p:spPr>
          <a:xfrm rot="9420000">
            <a:off x="-586085" y="-788784"/>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1357516" y="973855"/>
            <a:ext cx="10418445" cy="460375"/>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Hands-On Mapping Exercise</a:t>
            </a:r>
            <a:endParaRPr lang="en-US" sz="1600" dirty="0"/>
          </a:p>
        </p:txBody>
      </p:sp>
      <p:sp>
        <p:nvSpPr>
          <p:cNvPr id="7" name="Shape 5"/>
          <p:cNvSpPr/>
          <p:nvPr/>
        </p:nvSpPr>
        <p:spPr>
          <a:xfrm>
            <a:off x="10122535" y="-634619"/>
            <a:ext cx="2069465" cy="2069465"/>
          </a:xfrm>
          <a:prstGeom prst="ellipse">
            <a:avLst/>
          </a:prstGeom>
          <a:gradFill flip="none" rotWithShape="1">
            <a:gsLst>
              <a:gs pos="0">
                <a:srgbClr val="A5D9E1"/>
              </a:gs>
              <a:gs pos="100000">
                <a:srgbClr val="E4F3F7"/>
              </a:gs>
            </a:gsLst>
            <a:lin ang="5400000" scaled="1"/>
          </a:gradFill>
          <a:ln/>
        </p:spPr>
      </p:sp>
      <p:sp>
        <p:nvSpPr>
          <p:cNvPr id="8" name="Text 6"/>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863806" y="1866900"/>
            <a:ext cx="3311525" cy="4233545"/>
          </a:xfrm>
          <a:prstGeom prst="rect">
            <a:avLst/>
          </a:prstGeom>
          <a:solidFill>
            <a:srgbClr val="FFFFFF"/>
          </a:solidFill>
          <a:ln/>
        </p:spPr>
      </p:sp>
      <p:sp>
        <p:nvSpPr>
          <p:cNvPr id="10" name="Text 8"/>
          <p:cNvSpPr/>
          <p:nvPr/>
        </p:nvSpPr>
        <p:spPr>
          <a:xfrm>
            <a:off x="863806" y="1866900"/>
            <a:ext cx="3311525" cy="423354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8012684" y="1866710"/>
            <a:ext cx="3311525" cy="4233545"/>
          </a:xfrm>
          <a:prstGeom prst="rect">
            <a:avLst/>
          </a:prstGeom>
          <a:solidFill>
            <a:srgbClr val="FFFFFF"/>
          </a:solidFill>
          <a:ln/>
        </p:spPr>
      </p:sp>
      <p:sp>
        <p:nvSpPr>
          <p:cNvPr id="12" name="Text 10"/>
          <p:cNvSpPr/>
          <p:nvPr/>
        </p:nvSpPr>
        <p:spPr>
          <a:xfrm>
            <a:off x="8012684" y="1866710"/>
            <a:ext cx="3311525" cy="4233545"/>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4434459" y="1866710"/>
            <a:ext cx="3311525" cy="4233545"/>
          </a:xfrm>
          <a:prstGeom prst="rect">
            <a:avLst/>
          </a:prstGeom>
          <a:solidFill>
            <a:srgbClr val="FFFFFF"/>
          </a:solidFill>
          <a:ln/>
        </p:spPr>
      </p:sp>
      <p:sp>
        <p:nvSpPr>
          <p:cNvPr id="14" name="Text 12"/>
          <p:cNvSpPr/>
          <p:nvPr/>
        </p:nvSpPr>
        <p:spPr>
          <a:xfrm>
            <a:off x="4434459" y="1866710"/>
            <a:ext cx="3311525" cy="4233545"/>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863746" y="805524"/>
            <a:ext cx="493778" cy="519721"/>
          </a:xfrm>
          <a:prstGeom prst="rect">
            <a:avLst/>
          </a:prstGeom>
          <a:gradFill flip="none" rotWithShape="1">
            <a:gsLst>
              <a:gs pos="0">
                <a:srgbClr val="66BECB"/>
              </a:gs>
              <a:gs pos="100000">
                <a:srgbClr val="E4F3F7"/>
              </a:gs>
            </a:gsLst>
            <a:lin ang="5400000" scaled="1"/>
          </a:gradFill>
          <a:ln/>
        </p:spPr>
      </p:sp>
      <p:sp>
        <p:nvSpPr>
          <p:cNvPr id="16" name="Text 14"/>
          <p:cNvSpPr/>
          <p:nvPr/>
        </p:nvSpPr>
        <p:spPr>
          <a:xfrm>
            <a:off x="863746" y="805524"/>
            <a:ext cx="493778" cy="519721"/>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1071230" y="655199"/>
            <a:ext cx="384825" cy="384825"/>
          </a:xfrm>
          <a:prstGeom prst="ellipse">
            <a:avLst/>
          </a:prstGeom>
          <a:gradFill flip="none" rotWithShape="1">
            <a:gsLst>
              <a:gs pos="0">
                <a:srgbClr val="66BECB"/>
              </a:gs>
              <a:gs pos="100000">
                <a:srgbClr val="E4F3F7"/>
              </a:gs>
            </a:gsLst>
            <a:lin ang="5400000" scaled="1"/>
          </a:gradFill>
          <a:ln/>
        </p:spPr>
      </p:sp>
      <p:sp>
        <p:nvSpPr>
          <p:cNvPr id="18" name="Text 16"/>
          <p:cNvSpPr/>
          <p:nvPr/>
        </p:nvSpPr>
        <p:spPr>
          <a:xfrm>
            <a:off x="1071230" y="655199"/>
            <a:ext cx="384825" cy="384825"/>
          </a:xfrm>
          <a:prstGeom prst="rect">
            <a:avLst/>
          </a:prstGeom>
          <a:noFill/>
          <a:ln/>
        </p:spPr>
        <p:txBody>
          <a:bodyPr wrap="square" lIns="45720" tIns="91440" rIns="91440" bIns="45720" rtlCol="0" anchor="ctr"/>
          <a:lstStyle/>
          <a:p>
            <a:pPr>
              <a:lnSpc>
                <a:spcPct val="100000"/>
              </a:lnSpc>
            </a:pPr>
            <a:endParaRPr lang="en-US" sz="1600" dirty="0"/>
          </a:p>
        </p:txBody>
      </p:sp>
      <p:pic>
        <p:nvPicPr>
          <p:cNvPr id="19" name="Image 0" descr="https://kimi-img.moonshot.cn/pub/slides/slides_tmpl/image/25-09-28-15:21:23-d3ce3sos8jdo4os5dc10.jpg"/>
          <p:cNvPicPr>
            <a:picLocks noChangeAspect="1"/>
          </p:cNvPicPr>
          <p:nvPr/>
        </p:nvPicPr>
        <p:blipFill>
          <a:blip r:embed="rId3"/>
          <a:stretch>
            <a:fillRect/>
          </a:stretch>
        </p:blipFill>
        <p:spPr>
          <a:xfrm>
            <a:off x="8012430" y="2060575"/>
            <a:ext cx="3281045" cy="1762760"/>
          </a:xfrm>
          <a:prstGeom prst="rect">
            <a:avLst/>
          </a:prstGeom>
        </p:spPr>
      </p:pic>
      <p:pic>
        <p:nvPicPr>
          <p:cNvPr id="20" name="Image 1" descr="https://kimi-img.moonshot.cn/pub/slides/slides_tmpl/image/25-09-28-15:21:35-d3ce3vos8jdo4os5dc3g.jpg"/>
          <p:cNvPicPr>
            <a:picLocks noChangeAspect="1"/>
          </p:cNvPicPr>
          <p:nvPr/>
        </p:nvPicPr>
        <p:blipFill>
          <a:blip r:embed="rId4"/>
          <a:stretch>
            <a:fillRect/>
          </a:stretch>
        </p:blipFill>
        <p:spPr>
          <a:xfrm>
            <a:off x="859790" y="2062480"/>
            <a:ext cx="3311525" cy="1760855"/>
          </a:xfrm>
          <a:prstGeom prst="rect">
            <a:avLst/>
          </a:prstGeom>
        </p:spPr>
      </p:pic>
      <p:pic>
        <p:nvPicPr>
          <p:cNvPr id="21" name="Image 2" descr="https://kimi-img.moonshot.cn/pub/slides/slides_tmpl/image/25-09-28-15:21:24-d3ce3t0s8jdo4os5dc20.jpg"/>
          <p:cNvPicPr>
            <a:picLocks noChangeAspect="1"/>
          </p:cNvPicPr>
          <p:nvPr/>
        </p:nvPicPr>
        <p:blipFill>
          <a:blip r:embed="rId5"/>
          <a:stretch>
            <a:fillRect/>
          </a:stretch>
        </p:blipFill>
        <p:spPr>
          <a:xfrm>
            <a:off x="4436110" y="2060575"/>
            <a:ext cx="3311525" cy="1762760"/>
          </a:xfrm>
          <a:prstGeom prst="rect">
            <a:avLst/>
          </a:prstGeom>
        </p:spPr>
      </p:pic>
      <p:sp>
        <p:nvSpPr>
          <p:cNvPr id="22" name="Text 17"/>
          <p:cNvSpPr/>
          <p:nvPr/>
        </p:nvSpPr>
        <p:spPr>
          <a:xfrm>
            <a:off x="962231" y="3923030"/>
            <a:ext cx="2992120" cy="3390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Task Mapping</a:t>
            </a:r>
            <a:endParaRPr lang="en-US" sz="1600" dirty="0"/>
          </a:p>
        </p:txBody>
      </p:sp>
      <p:sp>
        <p:nvSpPr>
          <p:cNvPr id="23" name="Text 18"/>
          <p:cNvSpPr/>
          <p:nvPr/>
        </p:nvSpPr>
        <p:spPr>
          <a:xfrm>
            <a:off x="962231" y="4310380"/>
            <a:ext cx="3087370" cy="1718945"/>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Learners should list their daily accounting tasks and map each task to the AI potential matrix. This exercise helps identify which tasks are best suited for automation.</a:t>
            </a:r>
            <a:endParaRPr lang="en-US" sz="1600" dirty="0"/>
          </a:p>
        </p:txBody>
      </p:sp>
      <p:sp>
        <p:nvSpPr>
          <p:cNvPr id="24" name="Text 19"/>
          <p:cNvSpPr/>
          <p:nvPr/>
        </p:nvSpPr>
        <p:spPr>
          <a:xfrm>
            <a:off x="4532884" y="3922840"/>
            <a:ext cx="2992120" cy="3390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Tool Alignment</a:t>
            </a:r>
            <a:endParaRPr lang="en-US" sz="1600" dirty="0"/>
          </a:p>
        </p:txBody>
      </p:sp>
      <p:sp>
        <p:nvSpPr>
          <p:cNvPr id="25" name="Text 20"/>
          <p:cNvSpPr/>
          <p:nvPr/>
        </p:nvSpPr>
        <p:spPr>
          <a:xfrm>
            <a:off x="4532884" y="4310190"/>
            <a:ext cx="3087370" cy="1718945"/>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Cross-reference tasks with recommended AI tools to explore hands-on practice. This step ensures that learners understand how to apply AI solutions in real-world scenarios.</a:t>
            </a:r>
            <a:endParaRPr lang="en-US" sz="1600" dirty="0"/>
          </a:p>
        </p:txBody>
      </p:sp>
      <p:sp>
        <p:nvSpPr>
          <p:cNvPr id="26" name="Text 21"/>
          <p:cNvSpPr/>
          <p:nvPr/>
        </p:nvSpPr>
        <p:spPr>
          <a:xfrm>
            <a:off x="8111109" y="3922840"/>
            <a:ext cx="2992120" cy="3390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Prioritization</a:t>
            </a:r>
            <a:endParaRPr lang="en-US" sz="1600" dirty="0"/>
          </a:p>
        </p:txBody>
      </p:sp>
      <p:sp>
        <p:nvSpPr>
          <p:cNvPr id="27" name="Text 22"/>
          <p:cNvSpPr/>
          <p:nvPr/>
        </p:nvSpPr>
        <p:spPr>
          <a:xfrm>
            <a:off x="8111109" y="4310190"/>
            <a:ext cx="3087370" cy="1718945"/>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Focus on implementing AI in high-potential tasks first for quick efficiency gains. This approach helps maximize the benefits of AI while ensuring a smooth transition.</a:t>
            </a:r>
            <a:endParaRPr lang="en-US" sz="16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19920000">
            <a:off x="-2628900" y="1578610"/>
            <a:ext cx="5962650" cy="5962650"/>
          </a:xfrm>
          <a:prstGeom prst="donut">
            <a:avLst>
              <a:gd name="adj" fmla="val 25000"/>
            </a:avLst>
          </a:prstGeom>
          <a:gradFill flip="none" rotWithShape="1">
            <a:gsLst>
              <a:gs pos="0">
                <a:srgbClr val="6EC0CE"/>
              </a:gs>
              <a:gs pos="100000">
                <a:srgbClr val="F6F8FD">
                  <a:alpha val="78000"/>
                </a:srgbClr>
              </a:gs>
            </a:gsLst>
            <a:lin ang="5400000" scaled="1"/>
          </a:gradFill>
          <a:ln/>
        </p:spPr>
      </p:sp>
      <p:sp>
        <p:nvSpPr>
          <p:cNvPr id="3" name="Text 1"/>
          <p:cNvSpPr/>
          <p:nvPr/>
        </p:nvSpPr>
        <p:spPr>
          <a:xfrm rot="19920000">
            <a:off x="-2628900" y="157861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9130665" y="-893445"/>
            <a:ext cx="4990465" cy="4990465"/>
          </a:xfrm>
          <a:prstGeom prst="ellipse">
            <a:avLst/>
          </a:prstGeom>
          <a:gradFill flip="none" rotWithShape="1">
            <a:gsLst>
              <a:gs pos="0">
                <a:srgbClr val="6EC0CE"/>
              </a:gs>
              <a:gs pos="100000">
                <a:srgbClr val="F6F8FD">
                  <a:alpha val="78000"/>
                </a:srgbClr>
              </a:gs>
            </a:gsLst>
            <a:lin ang="5400000" scaled="1"/>
          </a:gradFill>
          <a:ln/>
        </p:spPr>
      </p:sp>
      <p:sp>
        <p:nvSpPr>
          <p:cNvPr id="5" name="Text 3"/>
          <p:cNvSpPr/>
          <p:nvPr/>
        </p:nvSpPr>
        <p:spPr>
          <a:xfrm>
            <a:off x="9130665" y="-893445"/>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3633470" y="5574665"/>
            <a:ext cx="9527540" cy="398780"/>
          </a:xfrm>
          <a:prstGeom prst="rect">
            <a:avLst/>
          </a:prstGeom>
          <a:noFill/>
          <a:ln/>
        </p:spPr>
        <p:txBody>
          <a:bodyPr wrap="square" lIns="91440" tIns="45720" rIns="91440" bIns="45720" rtlCol="0" anchor="t">
            <a:spAutoFit/>
          </a:bodyPr>
          <a:lstStyle/>
          <a:p>
            <a:pPr>
              <a:lnSpc>
                <a:spcPct val="100000"/>
              </a:lnSpc>
            </a:pPr>
            <a:r>
              <a:rPr lang="en-US" sz="2000" dirty="0">
                <a:solidFill>
                  <a:srgbClr val="FFFFFF"/>
                </a:solidFill>
                <a:latin typeface="MiSans" pitchFamily="34" charset="0"/>
                <a:ea typeface="MiSans" pitchFamily="34" charset="-122"/>
                <a:cs typeface="MiSans" pitchFamily="34" charset="-120"/>
              </a:rPr>
              <a:t>汇报人：xxx   汇报时间：x年x月x日</a:t>
            </a:r>
            <a:endParaRPr lang="en-US" sz="1600" dirty="0"/>
          </a:p>
        </p:txBody>
      </p:sp>
      <p:sp>
        <p:nvSpPr>
          <p:cNvPr id="7" name="Shape 5"/>
          <p:cNvSpPr/>
          <p:nvPr/>
        </p:nvSpPr>
        <p:spPr>
          <a:xfrm>
            <a:off x="10584815" y="5872480"/>
            <a:ext cx="2082165" cy="2082165"/>
          </a:xfrm>
          <a:prstGeom prst="blockArc">
            <a:avLst>
              <a:gd name="adj1" fmla="val 10800000"/>
              <a:gd name="adj2" fmla="val 0"/>
              <a:gd name="adj3" fmla="val 25000"/>
            </a:avLst>
          </a:prstGeom>
          <a:solidFill>
            <a:srgbClr val="85CADB"/>
          </a:solidFill>
          <a:ln/>
        </p:spPr>
      </p:sp>
      <p:sp>
        <p:nvSpPr>
          <p:cNvPr id="8" name="Text 6"/>
          <p:cNvSpPr/>
          <p:nvPr/>
        </p:nvSpPr>
        <p:spPr>
          <a:xfrm>
            <a:off x="10584815" y="5872480"/>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678860" y="3120099"/>
            <a:ext cx="5359041" cy="3136383"/>
          </a:xfrm>
          <a:prstGeom prst="roundRect">
            <a:avLst>
              <a:gd name="adj" fmla="val 16667"/>
            </a:avLst>
          </a:prstGeom>
          <a:solidFill>
            <a:srgbClr val="E4F3F7"/>
          </a:solidFill>
          <a:ln/>
        </p:spPr>
      </p:sp>
      <p:sp>
        <p:nvSpPr>
          <p:cNvPr id="10" name="Text 8"/>
          <p:cNvSpPr/>
          <p:nvPr/>
        </p:nvSpPr>
        <p:spPr>
          <a:xfrm>
            <a:off x="678860" y="3120099"/>
            <a:ext cx="5359041" cy="3136383"/>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9"/>
          <p:cNvSpPr/>
          <p:nvPr/>
        </p:nvSpPr>
        <p:spPr>
          <a:xfrm>
            <a:off x="678860" y="645839"/>
            <a:ext cx="10418445" cy="521970"/>
          </a:xfrm>
          <a:prstGeom prst="rect">
            <a:avLst/>
          </a:prstGeom>
          <a:noFill/>
          <a:ln/>
        </p:spPr>
        <p:txBody>
          <a:bodyPr wrap="square" lIns="91440" tIns="45720" rIns="91440" bIns="45720" rtlCol="0" anchor="t">
            <a:spAutoFit/>
          </a:bodyPr>
          <a:lstStyle/>
          <a:p>
            <a:pPr>
              <a:lnSpc>
                <a:spcPct val="100000"/>
              </a:lnSpc>
            </a:pPr>
            <a:r>
              <a:rPr lang="en-US" sz="2800" dirty="0">
                <a:solidFill>
                  <a:srgbClr val="63BCCA"/>
                </a:solidFill>
                <a:latin typeface="MiSans" pitchFamily="34" charset="0"/>
                <a:ea typeface="MiSans" pitchFamily="34" charset="-122"/>
                <a:cs typeface="MiSans" pitchFamily="34" charset="-120"/>
              </a:rPr>
              <a:t>Rollout Roadmap Next Steps</a:t>
            </a:r>
            <a:endParaRPr lang="en-US" sz="1600" dirty="0"/>
          </a:p>
        </p:txBody>
      </p:sp>
      <p:sp>
        <p:nvSpPr>
          <p:cNvPr id="12" name="Shape 10"/>
          <p:cNvSpPr/>
          <p:nvPr/>
        </p:nvSpPr>
        <p:spPr>
          <a:xfrm>
            <a:off x="6254160" y="3120098"/>
            <a:ext cx="5359041" cy="3136384"/>
          </a:xfrm>
          <a:prstGeom prst="roundRect">
            <a:avLst>
              <a:gd name="adj" fmla="val 16667"/>
            </a:avLst>
          </a:prstGeom>
          <a:solidFill>
            <a:srgbClr val="E4F3F7"/>
          </a:solidFill>
          <a:ln/>
        </p:spPr>
      </p:sp>
      <p:sp>
        <p:nvSpPr>
          <p:cNvPr id="13" name="Text 11"/>
          <p:cNvSpPr/>
          <p:nvPr/>
        </p:nvSpPr>
        <p:spPr>
          <a:xfrm>
            <a:off x="6254160" y="3120098"/>
            <a:ext cx="5359041" cy="3136384"/>
          </a:xfrm>
          <a:prstGeom prst="rect">
            <a:avLst/>
          </a:prstGeom>
          <a:noFill/>
          <a:ln/>
        </p:spPr>
        <p:txBody>
          <a:bodyPr wrap="square" lIns="45720" tIns="91440" rIns="91440" bIns="45720" rtlCol="0" anchor="ctr"/>
          <a:lstStyle/>
          <a:p>
            <a:pPr>
              <a:lnSpc>
                <a:spcPct val="100000"/>
              </a:lnSpc>
            </a:pPr>
            <a:endParaRPr lang="en-US" sz="1600" dirty="0"/>
          </a:p>
        </p:txBody>
      </p:sp>
      <p:pic>
        <p:nvPicPr>
          <p:cNvPr id="14" name="Image 0" descr="https://kimi-img.moonshot.cn/pub/slides/slides_tmpl/image/25-09-28-15:21:11-d3ce3pos8jdo4os5dbv0.jpg"/>
          <p:cNvPicPr>
            <a:picLocks noChangeAspect="1"/>
          </p:cNvPicPr>
          <p:nvPr/>
        </p:nvPicPr>
        <p:blipFill>
          <a:blip r:embed="rId3"/>
          <a:srcRect t="21826" b="14551"/>
          <a:stretch/>
        </p:blipFill>
        <p:spPr>
          <a:xfrm>
            <a:off x="678860" y="1398320"/>
            <a:ext cx="5359067" cy="1560189"/>
          </a:xfrm>
          <a:prstGeom prst="rect">
            <a:avLst/>
          </a:prstGeom>
        </p:spPr>
      </p:pic>
      <p:pic>
        <p:nvPicPr>
          <p:cNvPr id="15" name="Image 1" descr="https://kimi-img.moonshot.cn/pub/slides/slides_tmpl/image/25-09-28-15:21:11-d3ce3pos8jdo4os5dbvg.jpg"/>
          <p:cNvPicPr>
            <a:picLocks noChangeAspect="1"/>
          </p:cNvPicPr>
          <p:nvPr/>
        </p:nvPicPr>
        <p:blipFill>
          <a:blip r:embed="rId4"/>
          <a:srcRect t="19993" b="9996"/>
          <a:stretch/>
        </p:blipFill>
        <p:spPr>
          <a:xfrm>
            <a:off x="6254140" y="1398308"/>
            <a:ext cx="5359067" cy="1561904"/>
          </a:xfrm>
          <a:prstGeom prst="rect">
            <a:avLst/>
          </a:prstGeom>
        </p:spPr>
      </p:pic>
      <p:sp>
        <p:nvSpPr>
          <p:cNvPr id="16" name="Text 12"/>
          <p:cNvSpPr/>
          <p:nvPr/>
        </p:nvSpPr>
        <p:spPr>
          <a:xfrm>
            <a:off x="909955" y="3650615"/>
            <a:ext cx="401701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30-Day Pilot</a:t>
            </a:r>
            <a:endParaRPr lang="en-US" sz="1600" dirty="0"/>
          </a:p>
        </p:txBody>
      </p:sp>
      <p:sp>
        <p:nvSpPr>
          <p:cNvPr id="17" name="Text 13"/>
          <p:cNvSpPr/>
          <p:nvPr/>
        </p:nvSpPr>
        <p:spPr>
          <a:xfrm>
            <a:off x="910590" y="4115435"/>
            <a:ext cx="4990465" cy="185737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Conduct a 30-day pilot by selecting one high-potential task, deploying the chosen AI tool, and measuring time saved and error reduction. Document lessons learned for continuous improvement.</a:t>
            </a:r>
            <a:endParaRPr lang="en-US" sz="1600" dirty="0"/>
          </a:p>
        </p:txBody>
      </p:sp>
      <p:sp>
        <p:nvSpPr>
          <p:cNvPr id="18" name="Text 14"/>
          <p:cNvSpPr/>
          <p:nvPr/>
        </p:nvSpPr>
        <p:spPr>
          <a:xfrm>
            <a:off x="6485255" y="3650615"/>
            <a:ext cx="401701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Iterative Improvement</a:t>
            </a:r>
            <a:endParaRPr lang="en-US" sz="1600" dirty="0"/>
          </a:p>
        </p:txBody>
      </p:sp>
      <p:sp>
        <p:nvSpPr>
          <p:cNvPr id="19" name="Text 15"/>
          <p:cNvSpPr/>
          <p:nvPr/>
        </p:nvSpPr>
        <p:spPr>
          <a:xfrm>
            <a:off x="6478905" y="4115435"/>
            <a:ext cx="4866640" cy="185737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Iterate based on feedback and data collected during the pilot. Gradually scale AI implementation while ensuring continuous training and policy updates to sustain trust and compliance.</a:t>
            </a:r>
            <a:endParaRPr lang="en-US" sz="1600" dirty="0"/>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6857365"/>
          </a:xfrm>
          <a:prstGeom prst="rect">
            <a:avLst/>
          </a:prstGeom>
          <a:gradFill flip="none" rotWithShape="1">
            <a:gsLst>
              <a:gs pos="0">
                <a:srgbClr val="F6F8FD"/>
              </a:gs>
              <a:gs pos="66000">
                <a:srgbClr val="72C3CF"/>
              </a:gs>
              <a:gs pos="100000">
                <a:srgbClr val="72C3CF"/>
              </a:gs>
            </a:gsLst>
            <a:lin ang="5400000" scaled="1"/>
          </a:gradFill>
          <a:ln/>
        </p:spPr>
      </p:sp>
      <p:sp>
        <p:nvSpPr>
          <p:cNvPr id="3" name="Text 1"/>
          <p:cNvSpPr/>
          <p:nvPr/>
        </p:nvSpPr>
        <p:spPr>
          <a:xfrm>
            <a:off x="0" y="0"/>
            <a:ext cx="12249150" cy="685736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8600000">
            <a:off x="-2628900" y="1578610"/>
            <a:ext cx="5962650" cy="5962650"/>
          </a:xfrm>
          <a:prstGeom prst="donut">
            <a:avLst>
              <a:gd name="adj" fmla="val 25000"/>
            </a:avLst>
          </a:prstGeom>
          <a:gradFill flip="none" rotWithShape="1">
            <a:gsLst>
              <a:gs pos="0">
                <a:srgbClr val="F6F8FD">
                  <a:alpha val="50000"/>
                </a:srgbClr>
              </a:gs>
              <a:gs pos="100000">
                <a:srgbClr val="72C3CF"/>
              </a:gs>
            </a:gsLst>
            <a:lin ang="5400000" scaled="1"/>
          </a:gradFill>
          <a:ln/>
        </p:spPr>
      </p:sp>
      <p:sp>
        <p:nvSpPr>
          <p:cNvPr id="5" name="Text 3"/>
          <p:cNvSpPr/>
          <p:nvPr/>
        </p:nvSpPr>
        <p:spPr>
          <a:xfrm rot="18600000">
            <a:off x="-2628900" y="157861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1558925" y="5872480"/>
            <a:ext cx="1478915" cy="1478915"/>
          </a:xfrm>
          <a:prstGeom prst="ellipse">
            <a:avLst/>
          </a:prstGeom>
          <a:solidFill>
            <a:srgbClr val="E4F3F7">
              <a:alpha val="90196"/>
            </a:srgbClr>
          </a:solidFill>
          <a:ln/>
        </p:spPr>
      </p:sp>
      <p:sp>
        <p:nvSpPr>
          <p:cNvPr id="7" name="Text 5"/>
          <p:cNvSpPr/>
          <p:nvPr/>
        </p:nvSpPr>
        <p:spPr>
          <a:xfrm>
            <a:off x="1558925" y="5872480"/>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9768205" y="2360930"/>
            <a:ext cx="4990465" cy="4990465"/>
          </a:xfrm>
          <a:prstGeom prst="ellipse">
            <a:avLst/>
          </a:prstGeom>
          <a:gradFill flip="none" rotWithShape="1">
            <a:gsLst>
              <a:gs pos="0">
                <a:srgbClr val="F6F8FD"/>
              </a:gs>
              <a:gs pos="100000">
                <a:srgbClr val="72C3CF">
                  <a:alpha val="0"/>
                </a:srgbClr>
              </a:gs>
            </a:gsLst>
            <a:lin ang="5400000" scaled="1"/>
          </a:gradFill>
          <a:ln/>
        </p:spPr>
      </p:sp>
      <p:sp>
        <p:nvSpPr>
          <p:cNvPr id="9" name="Text 7"/>
          <p:cNvSpPr/>
          <p:nvPr/>
        </p:nvSpPr>
        <p:spPr>
          <a:xfrm>
            <a:off x="9768205" y="2360930"/>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11189335" y="1578610"/>
            <a:ext cx="1478280" cy="1478280"/>
          </a:xfrm>
          <a:prstGeom prst="ellipse">
            <a:avLst/>
          </a:prstGeom>
          <a:gradFill flip="none" rotWithShape="1">
            <a:gsLst>
              <a:gs pos="0">
                <a:srgbClr val="F6F8FD">
                  <a:alpha val="50000"/>
                </a:srgbClr>
              </a:gs>
              <a:gs pos="100000">
                <a:srgbClr val="72C3CF"/>
              </a:gs>
            </a:gsLst>
            <a:lin ang="5400000" scaled="1"/>
          </a:gradFill>
          <a:ln/>
        </p:spPr>
      </p:sp>
      <p:sp>
        <p:nvSpPr>
          <p:cNvPr id="11" name="Text 9"/>
          <p:cNvSpPr/>
          <p:nvPr/>
        </p:nvSpPr>
        <p:spPr>
          <a:xfrm>
            <a:off x="11189335" y="1578610"/>
            <a:ext cx="1478280" cy="14782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Text 10"/>
          <p:cNvSpPr/>
          <p:nvPr/>
        </p:nvSpPr>
        <p:spPr>
          <a:xfrm>
            <a:off x="2566353" y="2042795"/>
            <a:ext cx="10418445" cy="1568450"/>
          </a:xfrm>
          <a:prstGeom prst="rect">
            <a:avLst/>
          </a:prstGeom>
          <a:noFill/>
          <a:ln/>
        </p:spPr>
        <p:txBody>
          <a:bodyPr wrap="square" lIns="91440" tIns="45720" rIns="91440" bIns="45720" rtlCol="0" anchor="t">
            <a:spAutoFit/>
          </a:bodyPr>
          <a:lstStyle/>
          <a:p>
            <a:pPr>
              <a:lnSpc>
                <a:spcPct val="100000"/>
              </a:lnSpc>
            </a:pPr>
            <a:r>
              <a:rPr lang="en-US" sz="9600" b="1" dirty="0">
                <a:solidFill>
                  <a:srgbClr val="FFFFFF"/>
                </a:solidFill>
                <a:latin typeface="MiSans" pitchFamily="34" charset="0"/>
                <a:ea typeface="MiSans" pitchFamily="34" charset="-122"/>
                <a:cs typeface="MiSans" pitchFamily="34" charset="-120"/>
              </a:rPr>
              <a:t>THANK YOU</a:t>
            </a:r>
            <a:endParaRPr lang="en-US" sz="1600" dirty="0"/>
          </a:p>
        </p:txBody>
      </p:sp>
      <p:sp>
        <p:nvSpPr>
          <p:cNvPr id="13" name="Text 11"/>
          <p:cNvSpPr/>
          <p:nvPr/>
        </p:nvSpPr>
        <p:spPr>
          <a:xfrm>
            <a:off x="3328670" y="5266055"/>
            <a:ext cx="2775585" cy="463550"/>
          </a:xfrm>
          <a:prstGeom prst="rect">
            <a:avLst/>
          </a:prstGeom>
          <a:noFill/>
          <a:ln/>
        </p:spPr>
        <p:txBody>
          <a:bodyPr wrap="square" lIns="91440" tIns="45720" rIns="91440" bIns="45720" rtlCol="0" anchor="t"/>
          <a:lstStyle/>
          <a:p>
            <a:pPr algn="ctr">
              <a:lnSpc>
                <a:spcPct val="100000"/>
              </a:lnSpc>
            </a:pPr>
            <a:r>
              <a:rPr lang="en-US" sz="2000">
                <a:solidFill>
                  <a:srgbClr val="FFFFFF"/>
                </a:solidFill>
                <a:latin typeface="MiSans" pitchFamily="34" charset="0"/>
                <a:ea typeface="MiSans" pitchFamily="34" charset="-122"/>
                <a:cs typeface="MiSans" pitchFamily="34" charset="-120"/>
              </a:rPr>
              <a:t>Sean Wong</a:t>
            </a:r>
            <a:endParaRPr lang="en-US" sz="1600" dirty="0"/>
          </a:p>
        </p:txBody>
      </p:sp>
      <p:sp>
        <p:nvSpPr>
          <p:cNvPr id="14" name="Text 12"/>
          <p:cNvSpPr/>
          <p:nvPr/>
        </p:nvSpPr>
        <p:spPr>
          <a:xfrm>
            <a:off x="5802630" y="5266055"/>
            <a:ext cx="3343275"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2025/08/06</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373221"/>
          </a:xfrm>
          <a:prstGeom prst="rect">
            <a:avLst/>
          </a:prstGeom>
          <a:gradFill flip="none" rotWithShape="1">
            <a:gsLst>
              <a:gs pos="0">
                <a:srgbClr val="F6F8FD"/>
              </a:gs>
              <a:gs pos="100000">
                <a:srgbClr val="90D0DF"/>
              </a:gs>
            </a:gsLst>
            <a:lin ang="5400000" scaled="1"/>
          </a:gradFill>
          <a:ln/>
        </p:spPr>
      </p:sp>
      <p:sp>
        <p:nvSpPr>
          <p:cNvPr id="3" name="Text 1"/>
          <p:cNvSpPr/>
          <p:nvPr/>
        </p:nvSpPr>
        <p:spPr>
          <a:xfrm>
            <a:off x="0" y="0"/>
            <a:ext cx="12249150" cy="373221"/>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678089" y="1640417"/>
            <a:ext cx="1703917" cy="174625"/>
          </a:xfrm>
          <a:prstGeom prst="rect">
            <a:avLst/>
          </a:prstGeom>
          <a:noFill/>
          <a:ln/>
        </p:spPr>
        <p:txBody>
          <a:bodyPr wrap="square" lIns="91440" tIns="45720" rIns="91440" bIns="45720" rtlCol="0" anchor="t">
            <a:spAutoFit/>
          </a:bodyPr>
          <a:lstStyle/>
          <a:p>
            <a:pPr>
              <a:lnSpc>
                <a:spcPct val="100000"/>
              </a:lnSpc>
            </a:pPr>
            <a:r>
              <a:rPr lang="en-US" sz="1800" dirty="0">
                <a:solidFill>
                  <a:srgbClr val="000000"/>
                </a:solidFill>
                <a:latin typeface="Calibri" pitchFamily="34" charset="0"/>
                <a:ea typeface="Calibri" pitchFamily="34" charset="-122"/>
                <a:cs typeface="Calibri" pitchFamily="34" charset="-120"/>
              </a:rPr>
              <a:t> </a:t>
            </a:r>
            <a:endParaRPr lang="en-US" sz="1600" dirty="0"/>
          </a:p>
        </p:txBody>
      </p:sp>
      <p:sp>
        <p:nvSpPr>
          <p:cNvPr id="5" name="Text 3"/>
          <p:cNvSpPr/>
          <p:nvPr/>
        </p:nvSpPr>
        <p:spPr>
          <a:xfrm>
            <a:off x="645492" y="4663982"/>
            <a:ext cx="2674531" cy="530324"/>
          </a:xfrm>
          <a:prstGeom prst="rect">
            <a:avLst/>
          </a:prstGeom>
          <a:noFill/>
          <a:ln/>
        </p:spPr>
        <p:txBody>
          <a:bodyPr wrap="square" lIns="91440" tIns="45720" rIns="91440" bIns="45720" rtlCol="0" anchor="t"/>
          <a:lstStyle/>
          <a:p>
            <a:pPr>
              <a:lnSpc>
                <a:spcPct val="100000"/>
              </a:lnSpc>
            </a:pPr>
            <a:r>
              <a:rPr lang="en-US" sz="3600" b="1" dirty="0">
                <a:solidFill>
                  <a:srgbClr val="63BCCA"/>
                </a:solidFill>
                <a:latin typeface="MiSans" pitchFamily="34" charset="0"/>
                <a:ea typeface="MiSans" pitchFamily="34" charset="-122"/>
                <a:cs typeface="MiSans" pitchFamily="34" charset="-120"/>
              </a:rPr>
              <a:t>CONTENT</a:t>
            </a:r>
            <a:endParaRPr lang="en-US" sz="1600" dirty="0"/>
          </a:p>
        </p:txBody>
      </p:sp>
      <p:sp>
        <p:nvSpPr>
          <p:cNvPr id="6" name="Text 4"/>
          <p:cNvSpPr/>
          <p:nvPr/>
        </p:nvSpPr>
        <p:spPr>
          <a:xfrm>
            <a:off x="4986576" y="1056852"/>
            <a:ext cx="1703655" cy="8064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01</a:t>
            </a:r>
            <a:endParaRPr lang="en-US" sz="1600" dirty="0"/>
          </a:p>
        </p:txBody>
      </p:sp>
      <p:sp>
        <p:nvSpPr>
          <p:cNvPr id="7" name="Text 5"/>
          <p:cNvSpPr/>
          <p:nvPr/>
        </p:nvSpPr>
        <p:spPr>
          <a:xfrm>
            <a:off x="5957462" y="1273387"/>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AI Suitability Lens</a:t>
            </a:r>
            <a:endParaRPr lang="en-US" sz="1600" dirty="0"/>
          </a:p>
        </p:txBody>
      </p:sp>
      <p:sp>
        <p:nvSpPr>
          <p:cNvPr id="8" name="Text 6"/>
          <p:cNvSpPr/>
          <p:nvPr/>
        </p:nvSpPr>
        <p:spPr>
          <a:xfrm>
            <a:off x="4986655" y="2138839"/>
            <a:ext cx="1703655" cy="8064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02</a:t>
            </a:r>
            <a:endParaRPr lang="en-US" sz="1600" dirty="0"/>
          </a:p>
        </p:txBody>
      </p:sp>
      <p:sp>
        <p:nvSpPr>
          <p:cNvPr id="9" name="Text 7"/>
          <p:cNvSpPr/>
          <p:nvPr/>
        </p:nvSpPr>
        <p:spPr>
          <a:xfrm>
            <a:off x="5957541" y="2355374"/>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Tool Pairings</a:t>
            </a:r>
            <a:endParaRPr lang="en-US" sz="1600" dirty="0"/>
          </a:p>
        </p:txBody>
      </p:sp>
      <p:sp>
        <p:nvSpPr>
          <p:cNvPr id="10" name="Text 8"/>
          <p:cNvSpPr/>
          <p:nvPr/>
        </p:nvSpPr>
        <p:spPr>
          <a:xfrm>
            <a:off x="4986655" y="3220826"/>
            <a:ext cx="1703655" cy="8064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03</a:t>
            </a:r>
            <a:endParaRPr lang="en-US" sz="1600" dirty="0"/>
          </a:p>
        </p:txBody>
      </p:sp>
      <p:sp>
        <p:nvSpPr>
          <p:cNvPr id="11" name="Text 9"/>
          <p:cNvSpPr/>
          <p:nvPr/>
        </p:nvSpPr>
        <p:spPr>
          <a:xfrm>
            <a:off x="5957541" y="3437361"/>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Spreadsheet AI Boost</a:t>
            </a:r>
            <a:endParaRPr lang="en-US" sz="1600" dirty="0"/>
          </a:p>
        </p:txBody>
      </p:sp>
      <p:sp>
        <p:nvSpPr>
          <p:cNvPr id="12" name="Text 10"/>
          <p:cNvSpPr/>
          <p:nvPr/>
        </p:nvSpPr>
        <p:spPr>
          <a:xfrm>
            <a:off x="4986655" y="4302813"/>
            <a:ext cx="1703655" cy="8064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04</a:t>
            </a:r>
            <a:endParaRPr lang="en-US" sz="1600" dirty="0"/>
          </a:p>
        </p:txBody>
      </p:sp>
      <p:sp>
        <p:nvSpPr>
          <p:cNvPr id="13" name="Text 11"/>
          <p:cNvSpPr/>
          <p:nvPr/>
        </p:nvSpPr>
        <p:spPr>
          <a:xfrm>
            <a:off x="5957541" y="4519348"/>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Medium &amp; Low Fit Areas</a:t>
            </a:r>
            <a:endParaRPr lang="en-US" sz="1600" dirty="0"/>
          </a:p>
        </p:txBody>
      </p:sp>
      <p:sp>
        <p:nvSpPr>
          <p:cNvPr id="14" name="Text 12"/>
          <p:cNvSpPr/>
          <p:nvPr/>
        </p:nvSpPr>
        <p:spPr>
          <a:xfrm>
            <a:off x="4986655" y="5384800"/>
            <a:ext cx="1703655" cy="8064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05</a:t>
            </a:r>
            <a:endParaRPr lang="en-US" sz="1600" dirty="0"/>
          </a:p>
        </p:txBody>
      </p:sp>
      <p:sp>
        <p:nvSpPr>
          <p:cNvPr id="15" name="Text 13"/>
          <p:cNvSpPr/>
          <p:nvPr/>
        </p:nvSpPr>
        <p:spPr>
          <a:xfrm>
            <a:off x="5957541" y="5601335"/>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Training Framework</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AI Suitability Lens</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01</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547941" y="5944171"/>
            <a:ext cx="1478915" cy="1478915"/>
          </a:xfrm>
          <a:prstGeom prst="ellipse">
            <a:avLst/>
          </a:prstGeom>
          <a:gradFill flip="none" rotWithShape="1">
            <a:gsLst>
              <a:gs pos="0">
                <a:srgbClr val="66BECB"/>
              </a:gs>
              <a:gs pos="45000">
                <a:srgbClr val="66BECB"/>
              </a:gs>
              <a:gs pos="100000">
                <a:srgbClr val="E4F3F7"/>
              </a:gs>
            </a:gsLst>
            <a:lin ang="5400000" scaled="1"/>
          </a:gradFill>
          <a:ln/>
        </p:spPr>
      </p:sp>
      <p:sp>
        <p:nvSpPr>
          <p:cNvPr id="3" name="Text 1"/>
          <p:cNvSpPr/>
          <p:nvPr/>
        </p:nvSpPr>
        <p:spPr>
          <a:xfrm>
            <a:off x="-547941" y="5944171"/>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9420000">
            <a:off x="-586085" y="-788784"/>
            <a:ext cx="1892602" cy="1816441"/>
          </a:xfrm>
          <a:prstGeom prst="blockArc">
            <a:avLst>
              <a:gd name="adj1" fmla="val 10800000"/>
              <a:gd name="adj2" fmla="val 0"/>
              <a:gd name="adj3" fmla="val 25000"/>
            </a:avLst>
          </a:prstGeom>
          <a:solidFill>
            <a:srgbClr val="D2EFF8"/>
          </a:solidFill>
          <a:ln/>
        </p:spPr>
      </p:sp>
      <p:sp>
        <p:nvSpPr>
          <p:cNvPr id="5" name="Text 3"/>
          <p:cNvSpPr/>
          <p:nvPr/>
        </p:nvSpPr>
        <p:spPr>
          <a:xfrm rot="9420000">
            <a:off x="-586085" y="-788784"/>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678860" y="973855"/>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Decide When AI Adds Value</a:t>
            </a:r>
            <a:endParaRPr lang="en-US" sz="1600" dirty="0"/>
          </a:p>
        </p:txBody>
      </p:sp>
      <p:sp>
        <p:nvSpPr>
          <p:cNvPr id="7" name="Shape 5"/>
          <p:cNvSpPr/>
          <p:nvPr/>
        </p:nvSpPr>
        <p:spPr>
          <a:xfrm>
            <a:off x="10122535" y="-634619"/>
            <a:ext cx="2069465" cy="2069465"/>
          </a:xfrm>
          <a:prstGeom prst="ellipse">
            <a:avLst/>
          </a:prstGeom>
          <a:solidFill>
            <a:srgbClr val="E4F3F7">
              <a:alpha val="67059"/>
            </a:srgbClr>
          </a:solidFill>
          <a:ln/>
        </p:spPr>
      </p:sp>
      <p:sp>
        <p:nvSpPr>
          <p:cNvPr id="8" name="Text 6"/>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722757" y="1978660"/>
            <a:ext cx="3406775" cy="3601720"/>
          </a:xfrm>
          <a:prstGeom prst="roundRect">
            <a:avLst>
              <a:gd name="adj" fmla="val 9952"/>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10" name="Text 8"/>
          <p:cNvSpPr/>
          <p:nvPr/>
        </p:nvSpPr>
        <p:spPr>
          <a:xfrm>
            <a:off x="722757" y="1978660"/>
            <a:ext cx="3406775" cy="360172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866902" y="2230755"/>
            <a:ext cx="3038879" cy="407670"/>
          </a:xfrm>
          <a:prstGeom prst="roundRect">
            <a:avLst>
              <a:gd name="adj" fmla="val 16667"/>
            </a:avLst>
          </a:prstGeom>
          <a:solidFill>
            <a:srgbClr val="63BCCA"/>
          </a:solidFill>
          <a:ln w="12700">
            <a:solidFill>
              <a:srgbClr val="AEB5C0"/>
            </a:solidFill>
            <a:prstDash val="solid"/>
          </a:ln>
        </p:spPr>
      </p:sp>
      <p:sp>
        <p:nvSpPr>
          <p:cNvPr id="12" name="Text 10"/>
          <p:cNvSpPr/>
          <p:nvPr/>
        </p:nvSpPr>
        <p:spPr>
          <a:xfrm>
            <a:off x="866902" y="2230755"/>
            <a:ext cx="3038879" cy="407670"/>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4412615" y="1978343"/>
            <a:ext cx="3406775" cy="3601720"/>
          </a:xfrm>
          <a:prstGeom prst="roundRect">
            <a:avLst>
              <a:gd name="adj" fmla="val 9952"/>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14" name="Text 12"/>
          <p:cNvSpPr/>
          <p:nvPr/>
        </p:nvSpPr>
        <p:spPr>
          <a:xfrm>
            <a:off x="4412615" y="1978343"/>
            <a:ext cx="3406775" cy="360172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4580890" y="2230438"/>
            <a:ext cx="3038879" cy="407670"/>
          </a:xfrm>
          <a:prstGeom prst="roundRect">
            <a:avLst>
              <a:gd name="adj" fmla="val 16667"/>
            </a:avLst>
          </a:prstGeom>
          <a:solidFill>
            <a:srgbClr val="63BCCA"/>
          </a:solidFill>
          <a:ln w="12700">
            <a:solidFill>
              <a:srgbClr val="AEB5C0"/>
            </a:solidFill>
            <a:prstDash val="solid"/>
          </a:ln>
        </p:spPr>
      </p:sp>
      <p:sp>
        <p:nvSpPr>
          <p:cNvPr id="16" name="Text 14"/>
          <p:cNvSpPr/>
          <p:nvPr/>
        </p:nvSpPr>
        <p:spPr>
          <a:xfrm>
            <a:off x="4580890" y="2230438"/>
            <a:ext cx="3038879" cy="407670"/>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8093710" y="1978343"/>
            <a:ext cx="3406775" cy="3601720"/>
          </a:xfrm>
          <a:prstGeom prst="roundRect">
            <a:avLst>
              <a:gd name="adj" fmla="val 9952"/>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18" name="Text 16"/>
          <p:cNvSpPr/>
          <p:nvPr/>
        </p:nvSpPr>
        <p:spPr>
          <a:xfrm>
            <a:off x="8093710" y="1978343"/>
            <a:ext cx="3406775" cy="3601720"/>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7"/>
          <p:cNvSpPr/>
          <p:nvPr/>
        </p:nvSpPr>
        <p:spPr>
          <a:xfrm>
            <a:off x="8236585" y="2230438"/>
            <a:ext cx="3038879" cy="407670"/>
          </a:xfrm>
          <a:prstGeom prst="roundRect">
            <a:avLst>
              <a:gd name="adj" fmla="val 16667"/>
            </a:avLst>
          </a:prstGeom>
          <a:solidFill>
            <a:srgbClr val="63BCCA"/>
          </a:solidFill>
          <a:ln w="12700">
            <a:solidFill>
              <a:srgbClr val="AEB5C0"/>
            </a:solidFill>
            <a:prstDash val="solid"/>
          </a:ln>
        </p:spPr>
      </p:sp>
      <p:sp>
        <p:nvSpPr>
          <p:cNvPr id="20" name="Text 18"/>
          <p:cNvSpPr/>
          <p:nvPr/>
        </p:nvSpPr>
        <p:spPr>
          <a:xfrm>
            <a:off x="8236585" y="2230438"/>
            <a:ext cx="3038879" cy="407670"/>
          </a:xfrm>
          <a:prstGeom prst="rect">
            <a:avLst/>
          </a:prstGeom>
          <a:noFill/>
          <a:ln/>
        </p:spPr>
        <p:txBody>
          <a:bodyPr wrap="square" lIns="45720" tIns="91440" rIns="91440" bIns="45720" rtlCol="0" anchor="ctr"/>
          <a:lstStyle/>
          <a:p>
            <a:pPr>
              <a:lnSpc>
                <a:spcPct val="100000"/>
              </a:lnSpc>
            </a:pPr>
            <a:endParaRPr lang="en-US" sz="1600" dirty="0"/>
          </a:p>
        </p:txBody>
      </p:sp>
      <p:sp>
        <p:nvSpPr>
          <p:cNvPr id="21" name="Text 19"/>
          <p:cNvSpPr/>
          <p:nvPr/>
        </p:nvSpPr>
        <p:spPr>
          <a:xfrm>
            <a:off x="866902" y="2266315"/>
            <a:ext cx="3072130" cy="448310"/>
          </a:xfrm>
          <a:prstGeom prst="rect">
            <a:avLst/>
          </a:prstGeom>
          <a:noFill/>
          <a:ln/>
        </p:spPr>
        <p:txBody>
          <a:bodyPr wrap="square" lIns="91440" tIns="45720" rIns="91440" bIns="45720" rtlCol="0" anchor="t"/>
          <a:lstStyle/>
          <a:p>
            <a:pPr>
              <a:lnSpc>
                <a:spcPct val="100000"/>
              </a:lnSpc>
            </a:pPr>
            <a:r>
              <a:rPr lang="en-US" sz="1600" dirty="0">
                <a:solidFill>
                  <a:srgbClr val="FFFFFF"/>
                </a:solidFill>
                <a:latin typeface="MiSans" pitchFamily="34" charset="0"/>
                <a:ea typeface="MiSans" pitchFamily="34" charset="-122"/>
                <a:cs typeface="MiSans" pitchFamily="34" charset="-120"/>
              </a:rPr>
              <a:t>AI Potential Matrix</a:t>
            </a:r>
            <a:endParaRPr lang="en-US" sz="1600" dirty="0"/>
          </a:p>
        </p:txBody>
      </p:sp>
      <p:sp>
        <p:nvSpPr>
          <p:cNvPr id="22" name="Text 20"/>
          <p:cNvSpPr/>
          <p:nvPr/>
        </p:nvSpPr>
        <p:spPr>
          <a:xfrm>
            <a:off x="945642" y="2714625"/>
            <a:ext cx="2959735" cy="2604770"/>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Accounting tasks can be categorized by their AI potential—high, medium, or low—using a matrix that considers factors like repetition, data volume, error risk, and urgency. This matrix helps identify which tasks are best suited for AI automation.</a:t>
            </a:r>
            <a:endParaRPr lang="en-US" sz="1600" dirty="0"/>
          </a:p>
        </p:txBody>
      </p:sp>
      <p:sp>
        <p:nvSpPr>
          <p:cNvPr id="23" name="Text 21"/>
          <p:cNvSpPr/>
          <p:nvPr/>
        </p:nvSpPr>
        <p:spPr>
          <a:xfrm>
            <a:off x="4580890" y="2265998"/>
            <a:ext cx="3072130" cy="448310"/>
          </a:xfrm>
          <a:prstGeom prst="rect">
            <a:avLst/>
          </a:prstGeom>
          <a:noFill/>
          <a:ln/>
        </p:spPr>
        <p:txBody>
          <a:bodyPr wrap="square" lIns="91440" tIns="45720" rIns="91440" bIns="45720" rtlCol="0" anchor="t"/>
          <a:lstStyle/>
          <a:p>
            <a:pPr>
              <a:lnSpc>
                <a:spcPct val="100000"/>
              </a:lnSpc>
            </a:pPr>
            <a:r>
              <a:rPr lang="en-US" sz="1600" dirty="0">
                <a:solidFill>
                  <a:srgbClr val="FFFFFF"/>
                </a:solidFill>
                <a:latin typeface="MiSans" pitchFamily="34" charset="0"/>
                <a:ea typeface="MiSans" pitchFamily="34" charset="-122"/>
                <a:cs typeface="MiSans" pitchFamily="34" charset="-120"/>
              </a:rPr>
              <a:t>High-Potential Tasks</a:t>
            </a:r>
            <a:endParaRPr lang="en-US" sz="1600" dirty="0"/>
          </a:p>
        </p:txBody>
      </p:sp>
      <p:sp>
        <p:nvSpPr>
          <p:cNvPr id="24" name="Text 22"/>
          <p:cNvSpPr/>
          <p:nvPr/>
        </p:nvSpPr>
        <p:spPr>
          <a:xfrm>
            <a:off x="4659630" y="2714308"/>
            <a:ext cx="2959735" cy="2604770"/>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Tasks with high AI potential include data entry, bank reconciliation, and fraud detection. These tasks are repetitive, data-intensive, and prone to errors, making them ideal for AI solutions that can significantly improve efficiency and accuracy.</a:t>
            </a:r>
            <a:endParaRPr lang="en-US" sz="1600" dirty="0"/>
          </a:p>
        </p:txBody>
      </p:sp>
      <p:sp>
        <p:nvSpPr>
          <p:cNvPr id="25" name="Text 23"/>
          <p:cNvSpPr/>
          <p:nvPr/>
        </p:nvSpPr>
        <p:spPr>
          <a:xfrm>
            <a:off x="8236585" y="2265998"/>
            <a:ext cx="3072130" cy="448310"/>
          </a:xfrm>
          <a:prstGeom prst="rect">
            <a:avLst/>
          </a:prstGeom>
          <a:noFill/>
          <a:ln/>
        </p:spPr>
        <p:txBody>
          <a:bodyPr wrap="square" lIns="91440" tIns="45720" rIns="91440" bIns="45720" rtlCol="0" anchor="t"/>
          <a:lstStyle/>
          <a:p>
            <a:pPr>
              <a:lnSpc>
                <a:spcPct val="100000"/>
              </a:lnSpc>
            </a:pPr>
            <a:r>
              <a:rPr lang="en-US" sz="1600" dirty="0">
                <a:solidFill>
                  <a:srgbClr val="FFFFFF"/>
                </a:solidFill>
                <a:latin typeface="MiSans" pitchFamily="34" charset="0"/>
                <a:ea typeface="MiSans" pitchFamily="34" charset="-122"/>
                <a:cs typeface="MiSans" pitchFamily="34" charset="-120"/>
              </a:rPr>
              <a:t>Human Oversight</a:t>
            </a:r>
            <a:endParaRPr lang="en-US" sz="1600" dirty="0"/>
          </a:p>
        </p:txBody>
      </p:sp>
      <p:sp>
        <p:nvSpPr>
          <p:cNvPr id="26" name="Text 24"/>
          <p:cNvSpPr/>
          <p:nvPr/>
        </p:nvSpPr>
        <p:spPr>
          <a:xfrm>
            <a:off x="8315325" y="2714308"/>
            <a:ext cx="2959735" cy="2604770"/>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While AI can automate many tasks, human oversight is still essential for critical areas like strategic decisions, regulatory interpretation, and client relationship management. Accountants must validate AI outputs to ensure compliance and relevance.</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1079500" y="3972560"/>
            <a:ext cx="3327400" cy="434975"/>
          </a:xfrm>
          <a:prstGeom prst="roundRect">
            <a:avLst>
              <a:gd name="adj" fmla="val 16667"/>
            </a:avLst>
          </a:prstGeom>
          <a:solidFill>
            <a:srgbClr val="63BCCA"/>
          </a:solidFill>
          <a:ln w="12700">
            <a:solidFill>
              <a:srgbClr val="AEB5C0"/>
            </a:solidFill>
            <a:prstDash val="solid"/>
          </a:ln>
        </p:spPr>
      </p:sp>
      <p:sp>
        <p:nvSpPr>
          <p:cNvPr id="3" name="Text 1"/>
          <p:cNvSpPr/>
          <p:nvPr/>
        </p:nvSpPr>
        <p:spPr>
          <a:xfrm>
            <a:off x="1079500" y="3972560"/>
            <a:ext cx="3327400" cy="43497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548005" y="5944235"/>
            <a:ext cx="1569085" cy="1478915"/>
          </a:xfrm>
          <a:prstGeom prst="ellipse">
            <a:avLst/>
          </a:prstGeom>
          <a:gradFill flip="none" rotWithShape="1">
            <a:gsLst>
              <a:gs pos="0">
                <a:srgbClr val="6EC0CE"/>
              </a:gs>
              <a:gs pos="100000">
                <a:srgbClr val="F6F8FD">
                  <a:alpha val="78000"/>
                </a:srgbClr>
              </a:gs>
            </a:gsLst>
            <a:lin ang="5400000" scaled="1"/>
          </a:gradFill>
          <a:ln/>
        </p:spPr>
      </p:sp>
      <p:sp>
        <p:nvSpPr>
          <p:cNvPr id="5" name="Text 3"/>
          <p:cNvSpPr/>
          <p:nvPr/>
        </p:nvSpPr>
        <p:spPr>
          <a:xfrm>
            <a:off x="-548005" y="5944235"/>
            <a:ext cx="156908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9420000">
            <a:off x="-590550" y="-811530"/>
            <a:ext cx="2007870" cy="1816735"/>
          </a:xfrm>
          <a:prstGeom prst="blockArc">
            <a:avLst>
              <a:gd name="adj1" fmla="val 10800000"/>
              <a:gd name="adj2" fmla="val 0"/>
              <a:gd name="adj3" fmla="val 25000"/>
            </a:avLst>
          </a:prstGeom>
          <a:gradFill flip="none" rotWithShape="1">
            <a:gsLst>
              <a:gs pos="0">
                <a:srgbClr val="D2EFF8"/>
              </a:gs>
              <a:gs pos="100000">
                <a:srgbClr val="F6F8FD">
                  <a:alpha val="78000"/>
                </a:srgbClr>
              </a:gs>
            </a:gsLst>
            <a:lin ang="5400000" scaled="1"/>
          </a:gradFill>
          <a:ln/>
        </p:spPr>
      </p:sp>
      <p:sp>
        <p:nvSpPr>
          <p:cNvPr id="7" name="Text 5"/>
          <p:cNvSpPr/>
          <p:nvPr/>
        </p:nvSpPr>
        <p:spPr>
          <a:xfrm rot="9420000">
            <a:off x="-590550" y="-811530"/>
            <a:ext cx="2007870" cy="1816735"/>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678815" y="864870"/>
            <a:ext cx="11056620" cy="429617"/>
          </a:xfrm>
          <a:prstGeom prst="rect">
            <a:avLst/>
          </a:prstGeom>
          <a:noFill/>
          <a:ln/>
        </p:spPr>
        <p:txBody>
          <a:bodyPr wrap="square" lIns="91440" tIns="45720" rIns="91440" bIns="45720" rtlCol="0" anchor="t">
            <a:spAutoFit/>
          </a:bodyPr>
          <a:lstStyle/>
          <a:p>
            <a:pPr>
              <a:lnSpc>
                <a:spcPct val="100000"/>
              </a:lnSpc>
            </a:pPr>
            <a:r>
              <a:rPr lang="en-US" sz="2800" dirty="0">
                <a:solidFill>
                  <a:srgbClr val="63BCCA"/>
                </a:solidFill>
                <a:latin typeface="MiSans" pitchFamily="34" charset="0"/>
                <a:ea typeface="MiSans" pitchFamily="34" charset="-122"/>
                <a:cs typeface="MiSans" pitchFamily="34" charset="-120"/>
              </a:rPr>
              <a:t>High-Potential Task Showcase</a:t>
            </a:r>
            <a:endParaRPr lang="en-US" sz="1600" dirty="0"/>
          </a:p>
        </p:txBody>
      </p:sp>
      <p:sp>
        <p:nvSpPr>
          <p:cNvPr id="9" name="Shape 7"/>
          <p:cNvSpPr/>
          <p:nvPr/>
        </p:nvSpPr>
        <p:spPr>
          <a:xfrm>
            <a:off x="6557010" y="3972560"/>
            <a:ext cx="3327400" cy="434975"/>
          </a:xfrm>
          <a:prstGeom prst="roundRect">
            <a:avLst>
              <a:gd name="adj" fmla="val 16667"/>
            </a:avLst>
          </a:prstGeom>
          <a:solidFill>
            <a:srgbClr val="63BCCA"/>
          </a:solidFill>
          <a:ln w="12700">
            <a:solidFill>
              <a:srgbClr val="AEB5C0"/>
            </a:solidFill>
            <a:prstDash val="solid"/>
          </a:ln>
        </p:spPr>
      </p:sp>
      <p:sp>
        <p:nvSpPr>
          <p:cNvPr id="10" name="Text 8"/>
          <p:cNvSpPr/>
          <p:nvPr/>
        </p:nvSpPr>
        <p:spPr>
          <a:xfrm>
            <a:off x="6557010" y="3972560"/>
            <a:ext cx="3327400" cy="434975"/>
          </a:xfrm>
          <a:prstGeom prst="rect">
            <a:avLst/>
          </a:prstGeom>
          <a:noFill/>
          <a:ln/>
        </p:spPr>
        <p:txBody>
          <a:bodyPr wrap="square" lIns="45720" tIns="91440" rIns="91440" bIns="45720" rtlCol="0" anchor="ctr"/>
          <a:lstStyle/>
          <a:p>
            <a:pPr>
              <a:lnSpc>
                <a:spcPct val="100000"/>
              </a:lnSpc>
            </a:pPr>
            <a:endParaRPr lang="en-US" sz="1600" dirty="0"/>
          </a:p>
        </p:txBody>
      </p:sp>
      <p:pic>
        <p:nvPicPr>
          <p:cNvPr id="11" name="Image 0" descr="https://kimi-img.moonshot.cn/pub/slides/slides_tmpl/image/25-09-28-15:21:11-d3ce3pos8jdo4os5dbv0.jpg"/>
          <p:cNvPicPr>
            <a:picLocks noChangeAspect="1"/>
          </p:cNvPicPr>
          <p:nvPr/>
        </p:nvPicPr>
        <p:blipFill>
          <a:blip r:embed="rId3"/>
          <a:srcRect t="21826" r="32427" b="14551"/>
          <a:stretch/>
        </p:blipFill>
        <p:spPr>
          <a:xfrm>
            <a:off x="1079500" y="1750060"/>
            <a:ext cx="4591685" cy="1911985"/>
          </a:xfrm>
          <a:prstGeom prst="rect">
            <a:avLst/>
          </a:prstGeom>
        </p:spPr>
      </p:pic>
      <p:pic>
        <p:nvPicPr>
          <p:cNvPr id="12" name="Image 1" descr="https://kimi-img.moonshot.cn/pub/slides/slides_tmpl/image/25-09-28-15:21:11-d3ce3pos8jdo4os5dbvg.jpg"/>
          <p:cNvPicPr>
            <a:picLocks noChangeAspect="1"/>
          </p:cNvPicPr>
          <p:nvPr/>
        </p:nvPicPr>
        <p:blipFill>
          <a:blip r:embed="rId4"/>
          <a:srcRect t="19993" r="32293" b="9996"/>
          <a:stretch/>
        </p:blipFill>
        <p:spPr>
          <a:xfrm>
            <a:off x="6557010" y="1750060"/>
            <a:ext cx="4595495" cy="1911985"/>
          </a:xfrm>
          <a:prstGeom prst="rect">
            <a:avLst/>
          </a:prstGeom>
        </p:spPr>
      </p:pic>
      <p:sp>
        <p:nvSpPr>
          <p:cNvPr id="13" name="Text 9"/>
          <p:cNvSpPr/>
          <p:nvPr/>
        </p:nvSpPr>
        <p:spPr>
          <a:xfrm>
            <a:off x="1079500" y="4020820"/>
            <a:ext cx="3175000" cy="339090"/>
          </a:xfrm>
          <a:prstGeom prst="rect">
            <a:avLst/>
          </a:prstGeom>
          <a:noFill/>
          <a:ln/>
        </p:spPr>
        <p:txBody>
          <a:bodyPr wrap="square" lIns="91440" tIns="45720" rIns="91440" bIns="45720" rtlCol="0" anchor="t"/>
          <a:lstStyle/>
          <a:p>
            <a:pPr>
              <a:lnSpc>
                <a:spcPct val="100000"/>
              </a:lnSpc>
            </a:pPr>
            <a:r>
              <a:rPr lang="en-US" sz="1800" dirty="0">
                <a:solidFill>
                  <a:srgbClr val="FFFFFF"/>
                </a:solidFill>
                <a:latin typeface="MiSans" pitchFamily="34" charset="0"/>
                <a:ea typeface="MiSans" pitchFamily="34" charset="-122"/>
                <a:cs typeface="MiSans" pitchFamily="34" charset="-120"/>
              </a:rPr>
              <a:t>Data Entry Automation</a:t>
            </a:r>
            <a:endParaRPr lang="en-US" sz="1600" dirty="0"/>
          </a:p>
        </p:txBody>
      </p:sp>
      <p:sp>
        <p:nvSpPr>
          <p:cNvPr id="14" name="Text 10"/>
          <p:cNvSpPr/>
          <p:nvPr/>
        </p:nvSpPr>
        <p:spPr>
          <a:xfrm>
            <a:off x="1079500" y="4469765"/>
            <a:ext cx="5018405" cy="210121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AI tools like QuickBooks OCR and Dext can automate data entry by extracting information from invoices, receipts, and PDFs. These tools reduce manual input time and minimize errors, improving overall data quality.</a:t>
            </a:r>
            <a:endParaRPr lang="en-US" sz="1600" dirty="0"/>
          </a:p>
        </p:txBody>
      </p:sp>
      <p:sp>
        <p:nvSpPr>
          <p:cNvPr id="15" name="Text 11"/>
          <p:cNvSpPr/>
          <p:nvPr/>
        </p:nvSpPr>
        <p:spPr>
          <a:xfrm>
            <a:off x="6557010" y="4020820"/>
            <a:ext cx="3175000" cy="339090"/>
          </a:xfrm>
          <a:prstGeom prst="rect">
            <a:avLst/>
          </a:prstGeom>
          <a:noFill/>
          <a:ln/>
        </p:spPr>
        <p:txBody>
          <a:bodyPr wrap="square" lIns="91440" tIns="45720" rIns="91440" bIns="45720" rtlCol="0" anchor="t"/>
          <a:lstStyle/>
          <a:p>
            <a:pPr>
              <a:lnSpc>
                <a:spcPct val="100000"/>
              </a:lnSpc>
            </a:pPr>
            <a:r>
              <a:rPr lang="en-US" sz="1800" dirty="0">
                <a:solidFill>
                  <a:srgbClr val="FFFFFF"/>
                </a:solidFill>
                <a:latin typeface="MiSans" pitchFamily="34" charset="0"/>
                <a:ea typeface="MiSans" pitchFamily="34" charset="-122"/>
                <a:cs typeface="MiSans" pitchFamily="34" charset="-120"/>
              </a:rPr>
              <a:t>Fraud Detection</a:t>
            </a:r>
            <a:endParaRPr lang="en-US" sz="1600" dirty="0"/>
          </a:p>
        </p:txBody>
      </p:sp>
      <p:sp>
        <p:nvSpPr>
          <p:cNvPr id="16" name="Text 12"/>
          <p:cNvSpPr/>
          <p:nvPr/>
        </p:nvSpPr>
        <p:spPr>
          <a:xfrm>
            <a:off x="6557010" y="4469765"/>
            <a:ext cx="5018405" cy="210121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AI-driven fraud detection systems can identify anomalies and outliers in financial data, flagging suspicious transactions for further investigation. This proactive approach helps protect organizations from financial losses and reputational damage.</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Tool Pairings</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02</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11298238" y="720344"/>
            <a:ext cx="893763" cy="893763"/>
          </a:xfrm>
          <a:prstGeom prst="ellipse">
            <a:avLst/>
          </a:prstGeom>
          <a:gradFill flip="none" rotWithShape="1">
            <a:gsLst>
              <a:gs pos="0">
                <a:srgbClr val="D2EFF8"/>
              </a:gs>
              <a:gs pos="100000">
                <a:srgbClr val="72C3CF"/>
              </a:gs>
            </a:gsLst>
            <a:lin ang="5400000" scaled="1"/>
          </a:gradFill>
          <a:ln/>
        </p:spPr>
      </p:sp>
      <p:sp>
        <p:nvSpPr>
          <p:cNvPr id="3" name="Text 1"/>
          <p:cNvSpPr/>
          <p:nvPr/>
        </p:nvSpPr>
        <p:spPr>
          <a:xfrm>
            <a:off x="11298238" y="720344"/>
            <a:ext cx="893763" cy="893763"/>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9420000">
            <a:off x="-624185" y="-1207888"/>
            <a:ext cx="1892602" cy="1816441"/>
          </a:xfrm>
          <a:prstGeom prst="blockArc">
            <a:avLst>
              <a:gd name="adj1" fmla="val 10800000"/>
              <a:gd name="adj2" fmla="val 0"/>
              <a:gd name="adj3" fmla="val 25000"/>
            </a:avLst>
          </a:prstGeom>
          <a:gradFill flip="none" rotWithShape="1">
            <a:gsLst>
              <a:gs pos="0">
                <a:srgbClr val="91CFDF"/>
              </a:gs>
              <a:gs pos="100000">
                <a:srgbClr val="E4F3F7"/>
              </a:gs>
            </a:gsLst>
            <a:lin ang="5400000" scaled="1"/>
          </a:gradFill>
          <a:ln/>
        </p:spPr>
      </p:sp>
      <p:sp>
        <p:nvSpPr>
          <p:cNvPr id="5" name="Text 3"/>
          <p:cNvSpPr/>
          <p:nvPr/>
        </p:nvSpPr>
        <p:spPr>
          <a:xfrm rot="9420000">
            <a:off x="-624185" y="-1207888"/>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678860" y="786003"/>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Data Entry &amp; Doc Capture</a:t>
            </a:r>
            <a:endParaRPr lang="en-US" sz="1600" dirty="0"/>
          </a:p>
        </p:txBody>
      </p:sp>
      <p:sp>
        <p:nvSpPr>
          <p:cNvPr id="7" name="Shape 5"/>
          <p:cNvSpPr/>
          <p:nvPr/>
        </p:nvSpPr>
        <p:spPr>
          <a:xfrm>
            <a:off x="10122535" y="-634619"/>
            <a:ext cx="2069465" cy="2069465"/>
          </a:xfrm>
          <a:prstGeom prst="ellipse">
            <a:avLst/>
          </a:prstGeom>
          <a:gradFill flip="none" rotWithShape="1">
            <a:gsLst>
              <a:gs pos="0">
                <a:srgbClr val="A8EAE4">
                  <a:alpha val="42000"/>
                </a:srgbClr>
              </a:gs>
              <a:gs pos="100000">
                <a:srgbClr val="E4F3F7"/>
              </a:gs>
            </a:gsLst>
            <a:lin ang="5400000" scaled="1"/>
          </a:gradFill>
          <a:ln/>
        </p:spPr>
      </p:sp>
      <p:sp>
        <p:nvSpPr>
          <p:cNvPr id="8" name="Text 6"/>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4113424" y="5518700"/>
            <a:ext cx="3912574" cy="3912574"/>
          </a:xfrm>
          <a:prstGeom prst="ellipse">
            <a:avLst/>
          </a:prstGeom>
          <a:solidFill>
            <a:srgbClr val="000000">
              <a:alpha val="0"/>
            </a:srgbClr>
          </a:solidFill>
          <a:ln w="28575">
            <a:solidFill>
              <a:srgbClr val="11A9B8"/>
            </a:solidFill>
            <a:prstDash val="sysDot"/>
          </a:ln>
        </p:spPr>
      </p:sp>
      <p:sp>
        <p:nvSpPr>
          <p:cNvPr id="10" name="Text 8"/>
          <p:cNvSpPr/>
          <p:nvPr/>
        </p:nvSpPr>
        <p:spPr>
          <a:xfrm>
            <a:off x="4113424" y="5518700"/>
            <a:ext cx="3912574" cy="3912574"/>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rot="17040000">
            <a:off x="4241670" y="5646949"/>
            <a:ext cx="3656106" cy="3656106"/>
          </a:xfrm>
          <a:prstGeom prst="ellipse">
            <a:avLst/>
          </a:prstGeom>
          <a:gradFill flip="none" rotWithShape="1">
            <a:gsLst>
              <a:gs pos="0">
                <a:srgbClr val="D2EFF8"/>
              </a:gs>
              <a:gs pos="100000">
                <a:srgbClr val="72C3CF"/>
              </a:gs>
            </a:gsLst>
            <a:lin ang="5400000" scaled="1"/>
          </a:gradFill>
          <a:ln/>
        </p:spPr>
      </p:sp>
      <p:sp>
        <p:nvSpPr>
          <p:cNvPr id="12" name="Text 10"/>
          <p:cNvSpPr/>
          <p:nvPr/>
        </p:nvSpPr>
        <p:spPr>
          <a:xfrm rot="17040000">
            <a:off x="4241670" y="5646949"/>
            <a:ext cx="3656106" cy="3656106"/>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2837528" y="4941301"/>
            <a:ext cx="4489927" cy="4489927"/>
          </a:xfrm>
          <a:prstGeom prst="ellipse">
            <a:avLst/>
          </a:prstGeom>
          <a:solidFill>
            <a:srgbClr val="E4F3F7">
              <a:alpha val="54902"/>
            </a:srgbClr>
          </a:solidFill>
          <a:ln/>
        </p:spPr>
      </p:sp>
      <p:sp>
        <p:nvSpPr>
          <p:cNvPr id="14" name="Text 12"/>
          <p:cNvSpPr/>
          <p:nvPr/>
        </p:nvSpPr>
        <p:spPr>
          <a:xfrm>
            <a:off x="-2837528" y="4941301"/>
            <a:ext cx="4489927" cy="4489927"/>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6031722" y="1304163"/>
            <a:ext cx="76008" cy="4330931"/>
          </a:xfrm>
          <a:prstGeom prst="rect">
            <a:avLst/>
          </a:prstGeom>
          <a:solidFill>
            <a:srgbClr val="80C8D8">
              <a:alpha val="50196"/>
            </a:srgbClr>
          </a:solidFill>
          <a:ln/>
        </p:spPr>
      </p:sp>
      <p:sp>
        <p:nvSpPr>
          <p:cNvPr id="16" name="Text 14"/>
          <p:cNvSpPr/>
          <p:nvPr/>
        </p:nvSpPr>
        <p:spPr>
          <a:xfrm>
            <a:off x="6031722" y="1304163"/>
            <a:ext cx="76008" cy="4330931"/>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5972366" y="1366407"/>
            <a:ext cx="214630" cy="214630"/>
          </a:xfrm>
          <a:prstGeom prst="ellipse">
            <a:avLst/>
          </a:prstGeom>
          <a:solidFill>
            <a:srgbClr val="63BCCA">
              <a:alpha val="90196"/>
            </a:srgbClr>
          </a:solidFill>
          <a:ln/>
        </p:spPr>
      </p:sp>
      <p:sp>
        <p:nvSpPr>
          <p:cNvPr id="18" name="Text 16"/>
          <p:cNvSpPr/>
          <p:nvPr/>
        </p:nvSpPr>
        <p:spPr>
          <a:xfrm>
            <a:off x="5972366" y="1366407"/>
            <a:ext cx="214630" cy="214630"/>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7"/>
          <p:cNvSpPr/>
          <p:nvPr/>
        </p:nvSpPr>
        <p:spPr>
          <a:xfrm>
            <a:off x="5972366" y="2402046"/>
            <a:ext cx="214630" cy="214630"/>
          </a:xfrm>
          <a:prstGeom prst="ellipse">
            <a:avLst/>
          </a:prstGeom>
          <a:solidFill>
            <a:srgbClr val="63BCCA">
              <a:alpha val="90196"/>
            </a:srgbClr>
          </a:solidFill>
          <a:ln/>
        </p:spPr>
      </p:sp>
      <p:sp>
        <p:nvSpPr>
          <p:cNvPr id="20" name="Text 18"/>
          <p:cNvSpPr/>
          <p:nvPr/>
        </p:nvSpPr>
        <p:spPr>
          <a:xfrm>
            <a:off x="5972366" y="2402046"/>
            <a:ext cx="214630" cy="214630"/>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9"/>
          <p:cNvSpPr/>
          <p:nvPr/>
        </p:nvSpPr>
        <p:spPr>
          <a:xfrm>
            <a:off x="5972366" y="3362302"/>
            <a:ext cx="214630" cy="214630"/>
          </a:xfrm>
          <a:prstGeom prst="ellipse">
            <a:avLst/>
          </a:prstGeom>
          <a:solidFill>
            <a:srgbClr val="63BCCA">
              <a:alpha val="90196"/>
            </a:srgbClr>
          </a:solidFill>
          <a:ln/>
        </p:spPr>
      </p:sp>
      <p:sp>
        <p:nvSpPr>
          <p:cNvPr id="22" name="Text 20"/>
          <p:cNvSpPr/>
          <p:nvPr/>
        </p:nvSpPr>
        <p:spPr>
          <a:xfrm>
            <a:off x="5972366" y="3362302"/>
            <a:ext cx="214630" cy="214630"/>
          </a:xfrm>
          <a:prstGeom prst="rect">
            <a:avLst/>
          </a:prstGeom>
          <a:noFill/>
          <a:ln/>
        </p:spPr>
        <p:txBody>
          <a:bodyPr wrap="square" lIns="45720" tIns="91440" rIns="91440" bIns="45720" rtlCol="0" anchor="ctr"/>
          <a:lstStyle/>
          <a:p>
            <a:pPr>
              <a:lnSpc>
                <a:spcPct val="100000"/>
              </a:lnSpc>
            </a:pPr>
            <a:endParaRPr lang="en-US" sz="1600" dirty="0"/>
          </a:p>
        </p:txBody>
      </p:sp>
      <p:sp>
        <p:nvSpPr>
          <p:cNvPr id="23" name="Shape 21"/>
          <p:cNvSpPr/>
          <p:nvPr/>
        </p:nvSpPr>
        <p:spPr>
          <a:xfrm>
            <a:off x="5972366" y="4371136"/>
            <a:ext cx="214630" cy="214630"/>
          </a:xfrm>
          <a:prstGeom prst="ellipse">
            <a:avLst/>
          </a:prstGeom>
          <a:solidFill>
            <a:srgbClr val="63BCCA">
              <a:alpha val="90196"/>
            </a:srgbClr>
          </a:solidFill>
          <a:ln/>
        </p:spPr>
      </p:sp>
      <p:sp>
        <p:nvSpPr>
          <p:cNvPr id="24" name="Text 22"/>
          <p:cNvSpPr/>
          <p:nvPr/>
        </p:nvSpPr>
        <p:spPr>
          <a:xfrm>
            <a:off x="5972366" y="4371136"/>
            <a:ext cx="214630" cy="214630"/>
          </a:xfrm>
          <a:prstGeom prst="rect">
            <a:avLst/>
          </a:prstGeom>
          <a:noFill/>
          <a:ln/>
        </p:spPr>
        <p:txBody>
          <a:bodyPr wrap="square" lIns="45720" tIns="91440" rIns="91440" bIns="45720" rtlCol="0" anchor="ctr"/>
          <a:lstStyle/>
          <a:p>
            <a:pPr>
              <a:lnSpc>
                <a:spcPct val="100000"/>
              </a:lnSpc>
            </a:pPr>
            <a:endParaRPr lang="en-US" sz="1600" dirty="0"/>
          </a:p>
        </p:txBody>
      </p:sp>
      <p:sp>
        <p:nvSpPr>
          <p:cNvPr id="25" name="Text 23"/>
          <p:cNvSpPr/>
          <p:nvPr/>
        </p:nvSpPr>
        <p:spPr>
          <a:xfrm>
            <a:off x="6308090" y="1247013"/>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01</a:t>
            </a:r>
            <a:endParaRPr lang="en-US" sz="1600" dirty="0"/>
          </a:p>
        </p:txBody>
      </p:sp>
      <p:sp>
        <p:nvSpPr>
          <p:cNvPr id="26" name="Text 24"/>
          <p:cNvSpPr/>
          <p:nvPr/>
        </p:nvSpPr>
        <p:spPr>
          <a:xfrm>
            <a:off x="6857365" y="1304163"/>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QuickBooks OCR</a:t>
            </a:r>
            <a:endParaRPr lang="en-US" sz="1600" dirty="0"/>
          </a:p>
        </p:txBody>
      </p:sp>
      <p:sp>
        <p:nvSpPr>
          <p:cNvPr id="27" name="Text 25"/>
          <p:cNvSpPr/>
          <p:nvPr/>
        </p:nvSpPr>
        <p:spPr>
          <a:xfrm>
            <a:off x="6308090" y="1662303"/>
            <a:ext cx="5369560" cy="848995"/>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QuickBooks OCR can automatically extract data from invoices and receipts, reducing manual data entry time by over 80%. This tool ensures accurate and efficient data capture, streamlining the accounting process.</a:t>
            </a:r>
            <a:endParaRPr lang="en-US" sz="1600" dirty="0"/>
          </a:p>
        </p:txBody>
      </p:sp>
      <p:sp>
        <p:nvSpPr>
          <p:cNvPr id="28" name="Text 26"/>
          <p:cNvSpPr/>
          <p:nvPr/>
        </p:nvSpPr>
        <p:spPr>
          <a:xfrm>
            <a:off x="526542" y="2282644"/>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02</a:t>
            </a:r>
            <a:endParaRPr lang="en-US" sz="1600" dirty="0"/>
          </a:p>
        </p:txBody>
      </p:sp>
      <p:sp>
        <p:nvSpPr>
          <p:cNvPr id="29" name="Text 27"/>
          <p:cNvSpPr/>
          <p:nvPr/>
        </p:nvSpPr>
        <p:spPr>
          <a:xfrm>
            <a:off x="1075817" y="2339794"/>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Dext</a:t>
            </a:r>
            <a:endParaRPr lang="en-US" sz="1600" dirty="0"/>
          </a:p>
        </p:txBody>
      </p:sp>
      <p:sp>
        <p:nvSpPr>
          <p:cNvPr id="30" name="Text 28"/>
          <p:cNvSpPr/>
          <p:nvPr/>
        </p:nvSpPr>
        <p:spPr>
          <a:xfrm>
            <a:off x="526542" y="2697934"/>
            <a:ext cx="5369560" cy="848995"/>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Dext uses AI to classify and code transactions, ensuring that data is accurately entered into the general ledger. This tool minimizes errors and speeds up the accounting workflow.</a:t>
            </a:r>
            <a:endParaRPr lang="en-US" sz="1600" dirty="0"/>
          </a:p>
        </p:txBody>
      </p:sp>
      <p:sp>
        <p:nvSpPr>
          <p:cNvPr id="31" name="Text 29"/>
          <p:cNvSpPr/>
          <p:nvPr/>
        </p:nvSpPr>
        <p:spPr>
          <a:xfrm>
            <a:off x="6308027" y="3230817"/>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03</a:t>
            </a:r>
            <a:endParaRPr lang="en-US" sz="1600" dirty="0"/>
          </a:p>
        </p:txBody>
      </p:sp>
      <p:sp>
        <p:nvSpPr>
          <p:cNvPr id="32" name="Text 30"/>
          <p:cNvSpPr/>
          <p:nvPr/>
        </p:nvSpPr>
        <p:spPr>
          <a:xfrm>
            <a:off x="6857302" y="3287967"/>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Hubdoc</a:t>
            </a:r>
            <a:endParaRPr lang="en-US" sz="1600" dirty="0"/>
          </a:p>
        </p:txBody>
      </p:sp>
      <p:sp>
        <p:nvSpPr>
          <p:cNvPr id="33" name="Text 31"/>
          <p:cNvSpPr/>
          <p:nvPr/>
        </p:nvSpPr>
        <p:spPr>
          <a:xfrm>
            <a:off x="6308027" y="3646107"/>
            <a:ext cx="5369560" cy="848995"/>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Hubdoc automates the collection and organization of financial documents, making it easier to manage and retrieve important records. This tool enhances document management and compliance.</a:t>
            </a:r>
            <a:endParaRPr lang="en-US" sz="1600" dirty="0"/>
          </a:p>
        </p:txBody>
      </p:sp>
      <p:sp>
        <p:nvSpPr>
          <p:cNvPr id="34" name="Text 32"/>
          <p:cNvSpPr/>
          <p:nvPr/>
        </p:nvSpPr>
        <p:spPr>
          <a:xfrm>
            <a:off x="526542" y="4251779"/>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04</a:t>
            </a:r>
            <a:endParaRPr lang="en-US" sz="1600" dirty="0"/>
          </a:p>
        </p:txBody>
      </p:sp>
      <p:sp>
        <p:nvSpPr>
          <p:cNvPr id="35" name="Text 33"/>
          <p:cNvSpPr/>
          <p:nvPr/>
        </p:nvSpPr>
        <p:spPr>
          <a:xfrm>
            <a:off x="1075817" y="4308929"/>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Excel’s Insert-Data-from-Picture</a:t>
            </a:r>
            <a:endParaRPr lang="en-US" sz="1600" dirty="0"/>
          </a:p>
        </p:txBody>
      </p:sp>
      <p:sp>
        <p:nvSpPr>
          <p:cNvPr id="36" name="Text 34"/>
          <p:cNvSpPr/>
          <p:nvPr/>
        </p:nvSpPr>
        <p:spPr>
          <a:xfrm>
            <a:off x="526542" y="4667069"/>
            <a:ext cx="5369560" cy="848995"/>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Excel’s Insert-Data-from-Picture feature allows users to quickly capture data from images, converting it into usable spreadsheet format. This tool is particularly useful for quick data entry tasks.</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727065" y="1075055"/>
            <a:ext cx="5763260" cy="429617"/>
          </a:xfrm>
          <a:prstGeom prst="rect">
            <a:avLst/>
          </a:prstGeom>
          <a:noFill/>
          <a:ln/>
        </p:spPr>
        <p:txBody>
          <a:bodyPr wrap="square" lIns="91440" tIns="45720" rIns="91440" bIns="45720" rtlCol="0" anchor="t">
            <a:spAutoFit/>
          </a:bodyPr>
          <a:lstStyle/>
          <a:p>
            <a:pPr>
              <a:lnSpc>
                <a:spcPct val="100000"/>
              </a:lnSpc>
            </a:pPr>
            <a:r>
              <a:rPr lang="en-US" sz="2800" dirty="0">
                <a:solidFill>
                  <a:srgbClr val="63BCCA"/>
                </a:solidFill>
                <a:latin typeface="MiSans" pitchFamily="34" charset="0"/>
                <a:ea typeface="MiSans" pitchFamily="34" charset="-122"/>
                <a:cs typeface="MiSans" pitchFamily="34" charset="-120"/>
              </a:rPr>
              <a:t>Bank &amp; AP Automation</a:t>
            </a:r>
            <a:endParaRPr lang="en-US" sz="1600" dirty="0"/>
          </a:p>
        </p:txBody>
      </p:sp>
      <p:sp>
        <p:nvSpPr>
          <p:cNvPr id="3" name="Shape 1"/>
          <p:cNvSpPr/>
          <p:nvPr/>
        </p:nvSpPr>
        <p:spPr>
          <a:xfrm>
            <a:off x="539750" y="515938"/>
            <a:ext cx="1143000" cy="1205547"/>
          </a:xfrm>
          <a:prstGeom prst="roundRect">
            <a:avLst>
              <a:gd name="adj" fmla="val 16667"/>
            </a:avLst>
          </a:prstGeom>
          <a:gradFill flip="none" rotWithShape="1">
            <a:gsLst>
              <a:gs pos="0">
                <a:srgbClr val="F6F8FD">
                  <a:alpha val="78000"/>
                </a:srgbClr>
              </a:gs>
              <a:gs pos="100000">
                <a:srgbClr val="6EC0CE">
                  <a:alpha val="53000"/>
                </a:srgbClr>
              </a:gs>
            </a:gsLst>
            <a:lin ang="5400000" scaled="1"/>
          </a:gradFill>
          <a:ln/>
        </p:spPr>
      </p:sp>
      <p:sp>
        <p:nvSpPr>
          <p:cNvPr id="4" name="Text 2"/>
          <p:cNvSpPr/>
          <p:nvPr/>
        </p:nvSpPr>
        <p:spPr>
          <a:xfrm>
            <a:off x="539750" y="515938"/>
            <a:ext cx="1143000" cy="1205547"/>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3"/>
          <p:cNvSpPr/>
          <p:nvPr/>
        </p:nvSpPr>
        <p:spPr>
          <a:xfrm>
            <a:off x="1873250" y="4577318"/>
            <a:ext cx="1143000" cy="1486377"/>
          </a:xfrm>
          <a:prstGeom prst="roundRect">
            <a:avLst>
              <a:gd name="adj" fmla="val 16667"/>
            </a:avLst>
          </a:prstGeom>
          <a:gradFill flip="none" rotWithShape="1">
            <a:gsLst>
              <a:gs pos="0">
                <a:srgbClr val="F6F8FD">
                  <a:alpha val="78000"/>
                </a:srgbClr>
              </a:gs>
              <a:gs pos="100000">
                <a:srgbClr val="D2EFF8"/>
              </a:gs>
            </a:gsLst>
            <a:lin ang="5400000" scaled="1"/>
          </a:gradFill>
          <a:ln/>
        </p:spPr>
      </p:sp>
      <p:sp>
        <p:nvSpPr>
          <p:cNvPr id="6" name="Text 4"/>
          <p:cNvSpPr/>
          <p:nvPr/>
        </p:nvSpPr>
        <p:spPr>
          <a:xfrm>
            <a:off x="1873250" y="4577318"/>
            <a:ext cx="1143000" cy="1486377"/>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5"/>
          <p:cNvSpPr/>
          <p:nvPr/>
        </p:nvSpPr>
        <p:spPr>
          <a:xfrm>
            <a:off x="539750" y="1928813"/>
            <a:ext cx="1143000" cy="1205547"/>
          </a:xfrm>
          <a:prstGeom prst="roundRect">
            <a:avLst>
              <a:gd name="adj" fmla="val 16667"/>
            </a:avLst>
          </a:prstGeom>
          <a:gradFill flip="none" rotWithShape="1">
            <a:gsLst>
              <a:gs pos="0">
                <a:srgbClr val="F6F8FD">
                  <a:alpha val="78000"/>
                </a:srgbClr>
              </a:gs>
              <a:gs pos="100000">
                <a:srgbClr val="63BCCA"/>
              </a:gs>
            </a:gsLst>
            <a:lin ang="5400000" scaled="1"/>
          </a:gradFill>
          <a:ln/>
        </p:spPr>
      </p:sp>
      <p:sp>
        <p:nvSpPr>
          <p:cNvPr id="8" name="Text 6"/>
          <p:cNvSpPr/>
          <p:nvPr/>
        </p:nvSpPr>
        <p:spPr>
          <a:xfrm>
            <a:off x="539750" y="1928813"/>
            <a:ext cx="1143000" cy="1205547"/>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3206750" y="5891054"/>
            <a:ext cx="1143000" cy="1205547"/>
          </a:xfrm>
          <a:prstGeom prst="roundRect">
            <a:avLst>
              <a:gd name="adj" fmla="val 16667"/>
            </a:avLst>
          </a:prstGeom>
          <a:gradFill flip="none" rotWithShape="1">
            <a:gsLst>
              <a:gs pos="0">
                <a:srgbClr val="D2EFF8"/>
              </a:gs>
              <a:gs pos="100000">
                <a:srgbClr val="F6F8FD">
                  <a:alpha val="78000"/>
                </a:srgbClr>
              </a:gs>
            </a:gsLst>
            <a:lin ang="5400000" scaled="1"/>
          </a:gradFill>
          <a:ln/>
        </p:spPr>
      </p:sp>
      <p:sp>
        <p:nvSpPr>
          <p:cNvPr id="10" name="Text 8"/>
          <p:cNvSpPr/>
          <p:nvPr/>
        </p:nvSpPr>
        <p:spPr>
          <a:xfrm>
            <a:off x="3206750" y="5891054"/>
            <a:ext cx="1143000" cy="1205547"/>
          </a:xfrm>
          <a:prstGeom prst="rect">
            <a:avLst/>
          </a:prstGeom>
          <a:noFill/>
          <a:ln/>
        </p:spPr>
        <p:txBody>
          <a:bodyPr wrap="square" lIns="45720" tIns="91440" rIns="91440" bIns="45720" rtlCol="0" anchor="ctr"/>
          <a:lstStyle/>
          <a:p>
            <a:pPr>
              <a:lnSpc>
                <a:spcPct val="100000"/>
              </a:lnSpc>
            </a:pPr>
            <a:endParaRPr lang="en-US" sz="1600" dirty="0"/>
          </a:p>
        </p:txBody>
      </p:sp>
      <p:pic>
        <p:nvPicPr>
          <p:cNvPr id="11" name="Image 0" descr="https://kimi-img.moonshot.cn/pub/slides/slides_tmpl/image/25-09-28-15:21:08-d3ce3p0s8jdo4os5dbt0.jpg"/>
          <p:cNvPicPr>
            <a:picLocks noChangeAspect="1"/>
          </p:cNvPicPr>
          <p:nvPr/>
        </p:nvPicPr>
        <p:blipFill>
          <a:blip r:embed="rId3"/>
          <a:srcRect l="18051" r="18051"/>
          <a:stretch/>
        </p:blipFill>
        <p:spPr>
          <a:xfrm>
            <a:off x="1862995" y="957852"/>
            <a:ext cx="2486703" cy="3423068"/>
          </a:xfrm>
          <a:prstGeom prst="rect">
            <a:avLst/>
          </a:prstGeom>
        </p:spPr>
      </p:pic>
      <p:pic>
        <p:nvPicPr>
          <p:cNvPr id="12" name="Image 1" descr="https://kimi-img.moonshot.cn/pub/slides/slides_tmpl/image/25-09-28-15:21:06-d3ce3ogs8jdo4os5dbsg.jpg"/>
          <p:cNvPicPr>
            <a:picLocks noChangeAspect="1"/>
          </p:cNvPicPr>
          <p:nvPr/>
        </p:nvPicPr>
        <p:blipFill>
          <a:blip r:embed="rId4"/>
          <a:srcRect r="19005" b="23096"/>
          <a:stretch/>
        </p:blipFill>
        <p:spPr>
          <a:xfrm>
            <a:off x="3206743" y="4577285"/>
            <a:ext cx="1140528" cy="1113856"/>
          </a:xfrm>
          <a:prstGeom prst="rect">
            <a:avLst/>
          </a:prstGeom>
        </p:spPr>
      </p:pic>
      <p:sp>
        <p:nvSpPr>
          <p:cNvPr id="13" name="Text 9"/>
          <p:cNvSpPr/>
          <p:nvPr/>
        </p:nvSpPr>
        <p:spPr>
          <a:xfrm>
            <a:off x="5727065" y="2331561"/>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Xero Smart Matching</a:t>
            </a:r>
            <a:endParaRPr lang="en-US" sz="1600" dirty="0"/>
          </a:p>
        </p:txBody>
      </p:sp>
      <p:sp>
        <p:nvSpPr>
          <p:cNvPr id="14" name="Text 10"/>
          <p:cNvSpPr/>
          <p:nvPr/>
        </p:nvSpPr>
        <p:spPr>
          <a:xfrm>
            <a:off x="5727065" y="2807335"/>
            <a:ext cx="5762625" cy="2884170"/>
          </a:xfrm>
          <a:prstGeom prst="rect">
            <a:avLst/>
          </a:prstGeom>
          <a:noFill/>
          <a:ln/>
        </p:spPr>
        <p:txBody>
          <a:bodyPr wrap="square" lIns="91440" tIns="45720" rIns="91440" bIns="45720" rtlCol="0" anchor="t"/>
          <a:lstStyle/>
          <a:p>
            <a:pPr>
              <a:lnSpc>
                <a:spcPct val="200000"/>
              </a:lnSpc>
            </a:pPr>
            <a:r>
              <a:rPr lang="en-US" sz="1800" dirty="0">
                <a:solidFill>
                  <a:srgbClr val="63BCCA"/>
                </a:solidFill>
                <a:latin typeface="MiSans" pitchFamily="34" charset="0"/>
                <a:ea typeface="MiSans" pitchFamily="34" charset="-122"/>
                <a:cs typeface="MiSans" pitchFamily="34" charset="-120"/>
              </a:rPr>
              <a:t>Xero Smart Matching automates the reconciliation process by suggesting matches between bank transactions and accounting records. This tool reduces the time spent on manual reconciliation and improves accuracy.</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547808" y="5944260"/>
            <a:ext cx="1478915" cy="1478915"/>
          </a:xfrm>
          <a:prstGeom prst="ellipse">
            <a:avLst/>
          </a:prstGeom>
          <a:gradFill flip="none" rotWithShape="1">
            <a:gsLst>
              <a:gs pos="0">
                <a:srgbClr val="6EC0CE"/>
              </a:gs>
              <a:gs pos="100000">
                <a:srgbClr val="F6F8FD">
                  <a:alpha val="78000"/>
                </a:srgbClr>
              </a:gs>
            </a:gsLst>
            <a:lin ang="5400000" scaled="1"/>
          </a:gradFill>
          <a:ln/>
        </p:spPr>
      </p:sp>
      <p:sp>
        <p:nvSpPr>
          <p:cNvPr id="3" name="Text 1"/>
          <p:cNvSpPr/>
          <p:nvPr/>
        </p:nvSpPr>
        <p:spPr>
          <a:xfrm>
            <a:off x="-547808" y="5944260"/>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3633470" y="5574665"/>
            <a:ext cx="9527540" cy="306784"/>
          </a:xfrm>
          <a:prstGeom prst="rect">
            <a:avLst/>
          </a:prstGeom>
          <a:noFill/>
          <a:ln/>
        </p:spPr>
        <p:txBody>
          <a:bodyPr wrap="square" lIns="91440" tIns="45720" rIns="91440" bIns="45720" rtlCol="0" anchor="t">
            <a:spAutoFit/>
          </a:bodyPr>
          <a:lstStyle/>
          <a:p>
            <a:pPr>
              <a:lnSpc>
                <a:spcPct val="100000"/>
              </a:lnSpc>
            </a:pPr>
            <a:r>
              <a:rPr lang="en-US" sz="2000" dirty="0">
                <a:solidFill>
                  <a:srgbClr val="FFFFFF"/>
                </a:solidFill>
                <a:latin typeface="MiSans" pitchFamily="34" charset="0"/>
                <a:ea typeface="MiSans" pitchFamily="34" charset="-122"/>
                <a:cs typeface="MiSans" pitchFamily="34" charset="-120"/>
              </a:rPr>
              <a:t>汇报人：xxx   汇报时间：x年x月x日</a:t>
            </a:r>
            <a:endParaRPr lang="en-US" sz="1600" dirty="0"/>
          </a:p>
        </p:txBody>
      </p:sp>
      <p:sp>
        <p:nvSpPr>
          <p:cNvPr id="5" name="Shape 3"/>
          <p:cNvSpPr/>
          <p:nvPr/>
        </p:nvSpPr>
        <p:spPr>
          <a:xfrm rot="9420000">
            <a:off x="-586085" y="-788784"/>
            <a:ext cx="1892602" cy="1816441"/>
          </a:xfrm>
          <a:prstGeom prst="blockArc">
            <a:avLst>
              <a:gd name="adj1" fmla="val 10800000"/>
              <a:gd name="adj2" fmla="val 0"/>
              <a:gd name="adj3" fmla="val 25000"/>
            </a:avLst>
          </a:prstGeom>
          <a:solidFill>
            <a:srgbClr val="D2EFF8"/>
          </a:solidFill>
          <a:ln/>
        </p:spPr>
      </p:sp>
      <p:sp>
        <p:nvSpPr>
          <p:cNvPr id="6" name="Text 4"/>
          <p:cNvSpPr/>
          <p:nvPr/>
        </p:nvSpPr>
        <p:spPr>
          <a:xfrm rot="9420000">
            <a:off x="-586085" y="-788784"/>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7" name="Text 5"/>
          <p:cNvSpPr/>
          <p:nvPr/>
        </p:nvSpPr>
        <p:spPr>
          <a:xfrm>
            <a:off x="678815" y="1390015"/>
            <a:ext cx="5222240" cy="461010"/>
          </a:xfrm>
          <a:prstGeom prst="rect">
            <a:avLst/>
          </a:prstGeom>
          <a:noFill/>
          <a:ln/>
        </p:spPr>
        <p:txBody>
          <a:bodyPr wrap="square" lIns="91440" tIns="45720" rIns="91440" bIns="45720" rtlCol="0" anchor="t"/>
          <a:lstStyle/>
          <a:p>
            <a:pPr>
              <a:lnSpc>
                <a:spcPct val="100000"/>
              </a:lnSpc>
            </a:pPr>
            <a:r>
              <a:rPr lang="en-US" sz="2800" dirty="0">
                <a:solidFill>
                  <a:srgbClr val="63BCCA"/>
                </a:solidFill>
                <a:latin typeface="MiSans" pitchFamily="34" charset="0"/>
                <a:ea typeface="MiSans" pitchFamily="34" charset="-122"/>
                <a:cs typeface="MiSans" pitchFamily="34" charset="-120"/>
              </a:rPr>
              <a:t>AR &amp; Fraud Surveillance</a:t>
            </a:r>
            <a:endParaRPr lang="en-US" sz="1600" dirty="0"/>
          </a:p>
        </p:txBody>
      </p:sp>
      <p:pic>
        <p:nvPicPr>
          <p:cNvPr id="8" name="Image 0" descr="https://kimi-img.moonshot.cn/pub/slides/slides_tmpl/image/25-09-28-15:21:08-d3ce3p0s8jdo4os5dbtg.jpg"/>
          <p:cNvPicPr>
            <a:picLocks noChangeAspect="1"/>
          </p:cNvPicPr>
          <p:nvPr/>
        </p:nvPicPr>
        <p:blipFill>
          <a:blip r:embed="rId3"/>
          <a:srcRect t="6146"/>
          <a:stretch/>
        </p:blipFill>
        <p:spPr>
          <a:xfrm>
            <a:off x="6473666" y="-2442"/>
            <a:ext cx="5222916" cy="3065228"/>
          </a:xfrm>
          <a:prstGeom prst="rect">
            <a:avLst/>
          </a:prstGeom>
        </p:spPr>
      </p:pic>
      <p:pic>
        <p:nvPicPr>
          <p:cNvPr id="9" name="Image 1" descr="https://kimi-img.moonshot.cn/pub/slides/slides_tmpl/image/25-09-28-15:21:08-d3ce3p0s8jdo4os5dbt0.jpg"/>
          <p:cNvPicPr>
            <a:picLocks noChangeAspect="1"/>
          </p:cNvPicPr>
          <p:nvPr/>
        </p:nvPicPr>
        <p:blipFill>
          <a:blip r:embed="rId4"/>
          <a:srcRect l="18051" r="18051" b="10098"/>
          <a:stretch/>
        </p:blipFill>
        <p:spPr>
          <a:xfrm>
            <a:off x="9209879" y="3257813"/>
            <a:ext cx="2486703" cy="3077394"/>
          </a:xfrm>
          <a:prstGeom prst="rect">
            <a:avLst/>
          </a:prstGeom>
        </p:spPr>
      </p:pic>
      <p:sp>
        <p:nvSpPr>
          <p:cNvPr id="10" name="Text 6"/>
          <p:cNvSpPr/>
          <p:nvPr/>
        </p:nvSpPr>
        <p:spPr>
          <a:xfrm>
            <a:off x="316230" y="2735580"/>
            <a:ext cx="1270000" cy="521970"/>
          </a:xfrm>
          <a:prstGeom prst="rect">
            <a:avLst/>
          </a:prstGeom>
          <a:noFill/>
          <a:ln/>
        </p:spPr>
        <p:txBody>
          <a:bodyPr wrap="square" lIns="91440" tIns="45720" rIns="91440" bIns="45720" rtlCol="0" anchor="t"/>
          <a:lstStyle/>
          <a:p>
            <a:pPr>
              <a:lnSpc>
                <a:spcPct val="100000"/>
              </a:lnSpc>
            </a:pPr>
            <a:r>
              <a:rPr lang="en-US" sz="4000" dirty="0">
                <a:solidFill>
                  <a:srgbClr val="63BCCA"/>
                </a:solidFill>
                <a:latin typeface="MiSans" pitchFamily="34" charset="0"/>
                <a:ea typeface="MiSans" pitchFamily="34" charset="-122"/>
                <a:cs typeface="MiSans" pitchFamily="34" charset="-120"/>
              </a:rPr>
              <a:t>01</a:t>
            </a:r>
            <a:endParaRPr lang="en-US" sz="1600" dirty="0"/>
          </a:p>
        </p:txBody>
      </p:sp>
      <p:sp>
        <p:nvSpPr>
          <p:cNvPr id="11" name="Text 7"/>
          <p:cNvSpPr/>
          <p:nvPr/>
        </p:nvSpPr>
        <p:spPr>
          <a:xfrm>
            <a:off x="316230" y="3435985"/>
            <a:ext cx="4023360" cy="33147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Chaser</a:t>
            </a:r>
            <a:endParaRPr lang="en-US" sz="1600" dirty="0"/>
          </a:p>
        </p:txBody>
      </p:sp>
      <p:sp>
        <p:nvSpPr>
          <p:cNvPr id="12" name="Text 8"/>
          <p:cNvSpPr/>
          <p:nvPr/>
        </p:nvSpPr>
        <p:spPr>
          <a:xfrm>
            <a:off x="315595" y="3953510"/>
            <a:ext cx="4227830" cy="230822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Chaser automates the accounts receivable process by sending automated reminders and tracking late payments. This tool improves cash flow and reduces the time spent on collections.</a:t>
            </a:r>
            <a:endParaRPr lang="en-US" sz="1600" dirty="0"/>
          </a:p>
        </p:txBody>
      </p:sp>
      <p:sp>
        <p:nvSpPr>
          <p:cNvPr id="13" name="Text 9"/>
          <p:cNvSpPr/>
          <p:nvPr/>
        </p:nvSpPr>
        <p:spPr>
          <a:xfrm>
            <a:off x="4815912" y="2735845"/>
            <a:ext cx="907339" cy="521970"/>
          </a:xfrm>
          <a:prstGeom prst="rect">
            <a:avLst/>
          </a:prstGeom>
          <a:noFill/>
          <a:ln/>
        </p:spPr>
        <p:txBody>
          <a:bodyPr wrap="square" lIns="91440" tIns="45720" rIns="91440" bIns="45720" rtlCol="0" anchor="t"/>
          <a:lstStyle/>
          <a:p>
            <a:pPr>
              <a:lnSpc>
                <a:spcPct val="100000"/>
              </a:lnSpc>
            </a:pPr>
            <a:r>
              <a:rPr lang="en-US" sz="4000" dirty="0">
                <a:solidFill>
                  <a:srgbClr val="63BCCA"/>
                </a:solidFill>
                <a:latin typeface="MiSans" pitchFamily="34" charset="0"/>
                <a:ea typeface="MiSans" pitchFamily="34" charset="-122"/>
                <a:cs typeface="MiSans" pitchFamily="34" charset="-120"/>
              </a:rPr>
              <a:t>02</a:t>
            </a:r>
            <a:endParaRPr lang="en-US" sz="1600" dirty="0"/>
          </a:p>
        </p:txBody>
      </p:sp>
      <p:sp>
        <p:nvSpPr>
          <p:cNvPr id="14" name="Text 10"/>
          <p:cNvSpPr/>
          <p:nvPr/>
        </p:nvSpPr>
        <p:spPr>
          <a:xfrm>
            <a:off x="4815885" y="3436195"/>
            <a:ext cx="36610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MindBridge</a:t>
            </a:r>
            <a:endParaRPr lang="en-US" sz="1600" dirty="0"/>
          </a:p>
        </p:txBody>
      </p:sp>
      <p:sp>
        <p:nvSpPr>
          <p:cNvPr id="15" name="Text 11"/>
          <p:cNvSpPr/>
          <p:nvPr/>
        </p:nvSpPr>
        <p:spPr>
          <a:xfrm>
            <a:off x="4815840" y="3953510"/>
            <a:ext cx="4227830" cy="2180590"/>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MindBridge uses AI to detect anomalies and outliers in financial data, helping to identify potential fraud. This tool enhances risk management and ensures the integrity of financial transactions.</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1047</Words>
  <Application>Microsoft Office PowerPoint</Application>
  <PresentationFormat>Widescreen</PresentationFormat>
  <Paragraphs>128</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Calibri</vt:lpstr>
      <vt:lpstr>Arial</vt:lpstr>
      <vt:lpstr>MiSans</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AI-Powered Accounting Workflow</dc:title>
  <dc:subject>AI-Powered Accounting Workflow</dc:subject>
  <dc:creator>Kimi</dc:creator>
  <cp:lastModifiedBy>Sean</cp:lastModifiedBy>
  <cp:revision>2</cp:revision>
  <dcterms:created xsi:type="dcterms:W3CDTF">2025-12-03T01:03:10Z</dcterms:created>
  <dcterms:modified xsi:type="dcterms:W3CDTF">2025-12-03T01:03:46Z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{"Label":"AI-Powered Accounting Workflow","ContentProducer":"001191110108MACG2KBH8F10000","ProduceID":"d4nonpituj3b99ljq7og","ReservedCode1":"","ContentPropagator":"001191110108MACG2KBH8F20000","PropagateID":"d4nonpituj3b99ljq7og","ReservedCode2":""}</vt:lpwstr>
  </property>
</Properties>
</file>